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57" r:id="rId2"/>
    <p:sldId id="281" r:id="rId3"/>
    <p:sldId id="263" r:id="rId4"/>
    <p:sldId id="454" r:id="rId5"/>
    <p:sldId id="455" r:id="rId6"/>
    <p:sldId id="300" r:id="rId7"/>
    <p:sldId id="451" r:id="rId8"/>
    <p:sldId id="291" r:id="rId9"/>
    <p:sldId id="264" r:id="rId10"/>
    <p:sldId id="270" r:id="rId11"/>
    <p:sldId id="271" r:id="rId12"/>
    <p:sldId id="272" r:id="rId13"/>
    <p:sldId id="464" r:id="rId14"/>
    <p:sldId id="279" r:id="rId15"/>
    <p:sldId id="457" r:id="rId16"/>
    <p:sldId id="265" r:id="rId17"/>
    <p:sldId id="268" r:id="rId18"/>
  </p:sldIdLst>
  <p:sldSz cx="9144000" cy="6858000" type="screen4x3"/>
  <p:notesSz cx="6888163" cy="10020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D966"/>
    <a:srgbClr val="F2DBDA"/>
    <a:srgbClr val="FFCC66"/>
    <a:srgbClr val="FF99FF"/>
    <a:srgbClr val="CC0000"/>
    <a:srgbClr val="FFCC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38" autoAdjust="0"/>
    <p:restoredTop sz="95669" autoAdjust="0"/>
  </p:normalViewPr>
  <p:slideViewPr>
    <p:cSldViewPr snapToGrid="0">
      <p:cViewPr varScale="1">
        <p:scale>
          <a:sx n="84" d="100"/>
          <a:sy n="84" d="100"/>
        </p:scale>
        <p:origin x="716"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23455;&#26045;&#32773;&#38306;&#36899;\2024&#24180;\&#32080;&#26524;&#38598;&#35336;&#349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FF0000"/>
              </a:solidFill>
              <a:round/>
            </a:ln>
            <a:effectLst/>
          </c:spPr>
          <c:marker>
            <c:symbol val="circle"/>
            <c:size val="5"/>
            <c:spPr>
              <a:solidFill>
                <a:srgbClr val="FF0000"/>
              </a:solidFill>
              <a:ln w="9525">
                <a:solidFill>
                  <a:srgbClr val="FF0000"/>
                </a:solidFill>
              </a:ln>
              <a:effectLst/>
            </c:spPr>
          </c:marker>
          <c:cat>
            <c:strRef>
              <c:f>'グラフ用 (2)'!$C$1:$U$1</c:f>
              <c:strCache>
                <c:ptCount val="19"/>
                <c:pt idx="0">
                  <c:v>仕事の量</c:v>
                </c:pt>
                <c:pt idx="1">
                  <c:v>仕事の質</c:v>
                </c:pt>
                <c:pt idx="2">
                  <c:v>身体的負担</c:v>
                </c:pt>
                <c:pt idx="3">
                  <c:v>対人関係</c:v>
                </c:pt>
                <c:pt idx="4">
                  <c:v>職場環境</c:v>
                </c:pt>
                <c:pt idx="5">
                  <c:v>コントロール度</c:v>
                </c:pt>
                <c:pt idx="6">
                  <c:v>技能の活用</c:v>
                </c:pt>
                <c:pt idx="7">
                  <c:v>適性度</c:v>
                </c:pt>
                <c:pt idx="8">
                  <c:v>働きがい</c:v>
                </c:pt>
                <c:pt idx="9">
                  <c:v>活気</c:v>
                </c:pt>
                <c:pt idx="10">
                  <c:v>イライラ感</c:v>
                </c:pt>
                <c:pt idx="11">
                  <c:v>疲労感</c:v>
                </c:pt>
                <c:pt idx="12">
                  <c:v>不安感</c:v>
                </c:pt>
                <c:pt idx="13">
                  <c:v>抑うつ感</c:v>
                </c:pt>
                <c:pt idx="14">
                  <c:v>身体愁訴</c:v>
                </c:pt>
                <c:pt idx="15">
                  <c:v>上司からのサポート</c:v>
                </c:pt>
                <c:pt idx="16">
                  <c:v>同僚からのサポート</c:v>
                </c:pt>
                <c:pt idx="17">
                  <c:v>家族や友人からのサポート</c:v>
                </c:pt>
                <c:pt idx="18">
                  <c:v>仕事や生活の満足</c:v>
                </c:pt>
              </c:strCache>
            </c:strRef>
          </c:cat>
          <c:val>
            <c:numRef>
              <c:f>'グラフ用 (2)'!$C$2:$U$2</c:f>
              <c:numCache>
                <c:formatCode>General</c:formatCode>
                <c:ptCount val="19"/>
                <c:pt idx="0">
                  <c:v>2.4</c:v>
                </c:pt>
                <c:pt idx="1">
                  <c:v>2.8</c:v>
                </c:pt>
                <c:pt idx="2">
                  <c:v>3.1</c:v>
                </c:pt>
                <c:pt idx="3">
                  <c:v>2.9</c:v>
                </c:pt>
                <c:pt idx="4">
                  <c:v>3</c:v>
                </c:pt>
                <c:pt idx="5">
                  <c:v>2.7</c:v>
                </c:pt>
                <c:pt idx="6">
                  <c:v>3.2</c:v>
                </c:pt>
                <c:pt idx="7">
                  <c:v>2.9</c:v>
                </c:pt>
                <c:pt idx="8">
                  <c:v>3.1</c:v>
                </c:pt>
                <c:pt idx="9">
                  <c:v>3</c:v>
                </c:pt>
                <c:pt idx="10">
                  <c:v>2.7</c:v>
                </c:pt>
                <c:pt idx="11">
                  <c:v>2.7</c:v>
                </c:pt>
                <c:pt idx="12">
                  <c:v>2.7</c:v>
                </c:pt>
                <c:pt idx="13">
                  <c:v>2.5</c:v>
                </c:pt>
                <c:pt idx="14">
                  <c:v>3.1</c:v>
                </c:pt>
                <c:pt idx="15">
                  <c:v>3</c:v>
                </c:pt>
                <c:pt idx="16">
                  <c:v>3.4</c:v>
                </c:pt>
                <c:pt idx="17">
                  <c:v>2.7</c:v>
                </c:pt>
                <c:pt idx="18">
                  <c:v>2.8</c:v>
                </c:pt>
              </c:numCache>
            </c:numRef>
          </c:val>
          <c:smooth val="0"/>
          <c:extLst>
            <c:ext xmlns:c16="http://schemas.microsoft.com/office/drawing/2014/chart" uri="{C3380CC4-5D6E-409C-BE32-E72D297353CC}">
              <c16:uniqueId val="{00000000-2B6A-4B65-8B28-BCC960018972}"/>
            </c:ext>
          </c:extLst>
        </c:ser>
        <c:dLbls>
          <c:showLegendKey val="0"/>
          <c:showVal val="0"/>
          <c:showCatName val="0"/>
          <c:showSerName val="0"/>
          <c:showPercent val="0"/>
          <c:showBubbleSize val="0"/>
        </c:dLbls>
        <c:marker val="1"/>
        <c:smooth val="0"/>
        <c:axId val="518392168"/>
        <c:axId val="518394136"/>
      </c:lineChart>
      <c:catAx>
        <c:axId val="51839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518394136"/>
        <c:crosses val="autoZero"/>
        <c:auto val="1"/>
        <c:lblAlgn val="ctr"/>
        <c:lblOffset val="100"/>
        <c:noMultiLvlLbl val="0"/>
      </c:catAx>
      <c:valAx>
        <c:axId val="518394136"/>
        <c:scaling>
          <c:orientation val="minMax"/>
          <c:max val="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ja-JP"/>
          </a:p>
        </c:txPr>
        <c:crossAx val="518392168"/>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DC04E08A-A678-43A0-BE01-20D8697C5569}" type="datetimeFigureOut">
              <a:rPr kumimoji="1" lang="ja-JP" altLang="en-US" smtClean="0"/>
              <a:t>2025/7/27</a:t>
            </a:fld>
            <a:endParaRPr kumimoji="1" lang="ja-JP" altLang="en-US"/>
          </a:p>
        </p:txBody>
      </p:sp>
      <p:sp>
        <p:nvSpPr>
          <p:cNvPr id="4" name="スライド イメージ プレースホルダー 3"/>
          <p:cNvSpPr>
            <a:spLocks noGrp="1" noRot="1" noChangeAspect="1"/>
          </p:cNvSpPr>
          <p:nvPr>
            <p:ph type="sldImg" idx="2"/>
          </p:nvPr>
        </p:nvSpPr>
        <p:spPr>
          <a:xfrm>
            <a:off x="1190625" y="1252538"/>
            <a:ext cx="4506913" cy="3381375"/>
          </a:xfrm>
          <a:prstGeom prst="rect">
            <a:avLst/>
          </a:prstGeom>
          <a:noFill/>
          <a:ln w="12700">
            <a:solidFill>
              <a:prstClr val="black"/>
            </a:solidFill>
          </a:ln>
        </p:spPr>
        <p:txBody>
          <a:bodyPr vert="horz" lIns="96616" tIns="48308" rIns="96616" bIns="48308" rtlCol="0" anchor="ctr"/>
          <a:lstStyle/>
          <a:p>
            <a:endParaRPr lang="ja-JP" altLang="en-US"/>
          </a:p>
        </p:txBody>
      </p:sp>
      <p:sp>
        <p:nvSpPr>
          <p:cNvPr id="5" name="ノート プレースホルダー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400E65B0-6F25-4D15-A8E1-DD9E555E7051}" type="slidenum">
              <a:rPr kumimoji="1" lang="ja-JP" altLang="en-US" smtClean="0"/>
              <a:t>‹#›</a:t>
            </a:fld>
            <a:endParaRPr kumimoji="1" lang="ja-JP" altLang="en-US"/>
          </a:p>
        </p:txBody>
      </p:sp>
    </p:spTree>
    <p:extLst>
      <p:ext uri="{BB962C8B-B14F-4D97-AF65-F5344CB8AC3E}">
        <p14:creationId xmlns:p14="http://schemas.microsoft.com/office/powerpoint/2010/main" val="248375631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7EC3C0F-C704-45C0-9332-D9EBF4FB5A78}" type="slidenum">
              <a:rPr kumimoji="1" lang="ja-JP" altLang="en-US" smtClean="0"/>
              <a:pPr/>
              <a:t>1</a:t>
            </a:fld>
            <a:endParaRPr kumimoji="1" lang="ja-JP" altLang="en-US" dirty="0"/>
          </a:p>
        </p:txBody>
      </p:sp>
    </p:spTree>
    <p:extLst>
      <p:ext uri="{BB962C8B-B14F-4D97-AF65-F5344CB8AC3E}">
        <p14:creationId xmlns:p14="http://schemas.microsoft.com/office/powerpoint/2010/main" val="1884464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E05D16E-5ADB-468F-9449-AA8A781432B9}" type="datetime1">
              <a:rPr kumimoji="1" lang="ja-JP" altLang="en-US" smtClean="0"/>
              <a:t>2025/7/27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1681886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F22648D-7724-46BB-9AEF-D4245A676C66}" type="datetime1">
              <a:rPr kumimoji="1" lang="ja-JP" altLang="en-US" smtClean="0"/>
              <a:t>2025/7/27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855477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AA6773D-8934-42E9-B4D1-C281FA273F09}" type="datetime1">
              <a:rPr kumimoji="1" lang="ja-JP" altLang="en-US" smtClean="0"/>
              <a:t>2025/7/27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3954736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B58540B-5547-406F-BF6F-B024F7823AF2}" type="datetime1">
              <a:rPr kumimoji="1" lang="ja-JP" altLang="en-US" smtClean="0"/>
              <a:t>2025/7/27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2891464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3E02989-1D58-4AE4-A7DA-8A526CCAF97B}" type="datetime1">
              <a:rPr kumimoji="1" lang="ja-JP" altLang="en-US" smtClean="0"/>
              <a:t>2025/7/27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218994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CFBCC6F-B157-4147-95E5-146511F040E2}" type="datetime1">
              <a:rPr kumimoji="1" lang="ja-JP" altLang="en-US" smtClean="0"/>
              <a:t>2025/7/27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1084809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81720BB-BD52-49E2-A902-88C4E696B639}" type="datetime1">
              <a:rPr kumimoji="1" lang="ja-JP" altLang="en-US" smtClean="0"/>
              <a:t>2025/7/27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2586198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41C78AE-B269-478B-AFB4-03C81F82BCD9}" type="datetime1">
              <a:rPr kumimoji="1" lang="ja-JP" altLang="en-US" smtClean="0"/>
              <a:t>2025/7/27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3292722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4EE8E1B-95CD-4492-8DFC-CDB6D6D07B55}" type="datetime1">
              <a:rPr kumimoji="1" lang="ja-JP" altLang="en-US" smtClean="0"/>
              <a:t>2025/7/27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2961291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8D2A0B1-6CE6-47C5-98AF-9B12E3732748}" type="datetime1">
              <a:rPr kumimoji="1" lang="ja-JP" altLang="en-US" smtClean="0"/>
              <a:t>2025/7/27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330448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13542D2-DD8A-4408-A11E-6AD047935D85}" type="datetime1">
              <a:rPr kumimoji="1" lang="ja-JP" altLang="en-US" smtClean="0"/>
              <a:t>2025/7/27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BC7796-D4E4-4092-9FE9-43748644FBDA}" type="slidenum">
              <a:rPr kumimoji="1" lang="ja-JP" altLang="en-US" smtClean="0"/>
              <a:t>‹#›</a:t>
            </a:fld>
            <a:endParaRPr kumimoji="1" lang="ja-JP" altLang="en-US"/>
          </a:p>
        </p:txBody>
      </p:sp>
    </p:spTree>
    <p:extLst>
      <p:ext uri="{BB962C8B-B14F-4D97-AF65-F5344CB8AC3E}">
        <p14:creationId xmlns:p14="http://schemas.microsoft.com/office/powerpoint/2010/main" val="44290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8B7F0-F03B-4DB8-B8C4-C9F78CA2D801}" type="datetime1">
              <a:rPr kumimoji="1" lang="ja-JP" altLang="en-US" smtClean="0"/>
              <a:t>2025/7/27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7" name="正方形/長方形 6"/>
          <p:cNvSpPr/>
          <p:nvPr/>
        </p:nvSpPr>
        <p:spPr>
          <a:xfrm>
            <a:off x="107504" y="764704"/>
            <a:ext cx="8856984"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8460432" y="188639"/>
            <a:ext cx="508074" cy="360041"/>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p:cNvSpPr>
            <a:spLocks noGrp="1"/>
          </p:cNvSpPr>
          <p:nvPr>
            <p:ph type="sldNum" sz="quarter" idx="4"/>
          </p:nvPr>
        </p:nvSpPr>
        <p:spPr>
          <a:xfrm>
            <a:off x="6814362" y="200890"/>
            <a:ext cx="2133600" cy="365125"/>
          </a:xfrm>
          <a:prstGeom prst="rect">
            <a:avLst/>
          </a:prstGeom>
        </p:spPr>
        <p:txBody>
          <a:bodyPr vert="horz" lIns="91440" tIns="45720" rIns="91440" bIns="45720" rtlCol="0" anchor="ctr"/>
          <a:lstStyle>
            <a:lvl1pPr algn="r">
              <a:defRPr sz="2000" b="1">
                <a:solidFill>
                  <a:schemeClr val="bg1"/>
                </a:solidFill>
              </a:defRPr>
            </a:lvl1pPr>
          </a:lstStyle>
          <a:p>
            <a:fld id="{AFBC7796-D4E4-4092-9FE9-43748644FBDA}" type="slidenum">
              <a:rPr kumimoji="1" lang="ja-JP" altLang="en-US" smtClean="0"/>
              <a:t>‹#›</a:t>
            </a:fld>
            <a:endParaRPr kumimoji="1" lang="ja-JP" altLang="en-US"/>
          </a:p>
        </p:txBody>
      </p:sp>
      <p:sp>
        <p:nvSpPr>
          <p:cNvPr id="9" name="テキスト ボックス 8"/>
          <p:cNvSpPr txBox="1"/>
          <p:nvPr/>
        </p:nvSpPr>
        <p:spPr>
          <a:xfrm>
            <a:off x="3780020" y="6610356"/>
            <a:ext cx="1511952" cy="246221"/>
          </a:xfrm>
          <a:prstGeom prst="rect">
            <a:avLst/>
          </a:prstGeom>
          <a:noFill/>
        </p:spPr>
        <p:txBody>
          <a:bodyPr wrap="none" rtlCol="0">
            <a:spAutoFit/>
          </a:bodyPr>
          <a:lstStyle/>
          <a:p>
            <a:r>
              <a:rPr kumimoji="1" lang="en-US" altLang="ja-JP" sz="1000" b="1" dirty="0">
                <a:solidFill>
                  <a:srgbClr val="0070C0"/>
                </a:solidFill>
              </a:rPr>
              <a:t>© Team</a:t>
            </a:r>
            <a:r>
              <a:rPr kumimoji="1" lang="en-US" altLang="ja-JP" sz="1000" b="1" baseline="0" dirty="0">
                <a:solidFill>
                  <a:srgbClr val="0070C0"/>
                </a:solidFill>
              </a:rPr>
              <a:t> HUMAN</a:t>
            </a:r>
            <a:r>
              <a:rPr kumimoji="1" lang="en-US" altLang="ja-JP" sz="1000" b="1" dirty="0">
                <a:solidFill>
                  <a:srgbClr val="0070C0"/>
                </a:solidFill>
              </a:rPr>
              <a:t> </a:t>
            </a:r>
            <a:r>
              <a:rPr kumimoji="1" lang="en-US" altLang="ja-JP" sz="1000" b="1" dirty="0" err="1">
                <a:solidFill>
                  <a:srgbClr val="0070C0"/>
                </a:solidFill>
              </a:rPr>
              <a:t>Co.,Ltd</a:t>
            </a:r>
            <a:r>
              <a:rPr kumimoji="1" lang="en-US" altLang="ja-JP" sz="1000" b="1" dirty="0">
                <a:solidFill>
                  <a:srgbClr val="0070C0"/>
                </a:solidFill>
              </a:rPr>
              <a:t> </a:t>
            </a:r>
          </a:p>
        </p:txBody>
      </p:sp>
      <p:pic>
        <p:nvPicPr>
          <p:cNvPr id="12" name="図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7260" y="80626"/>
            <a:ext cx="682183" cy="576065"/>
          </a:xfrm>
          <a:prstGeom prst="rect">
            <a:avLst/>
          </a:prstGeom>
        </p:spPr>
      </p:pic>
    </p:spTree>
    <p:extLst>
      <p:ext uri="{BB962C8B-B14F-4D97-AF65-F5344CB8AC3E}">
        <p14:creationId xmlns:p14="http://schemas.microsoft.com/office/powerpoint/2010/main" val="33549826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6.tm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2065946" y="2197156"/>
            <a:ext cx="4748416" cy="1569660"/>
          </a:xfrm>
          <a:prstGeom prst="rect">
            <a:avLst/>
          </a:prstGeom>
          <a:noFill/>
        </p:spPr>
        <p:txBody>
          <a:bodyPr wrap="none" rtlCol="0">
            <a:spAutoFit/>
          </a:bodyPr>
          <a:lstStyle/>
          <a:p>
            <a:pPr algn="ctr"/>
            <a:r>
              <a:rPr kumimoji="1" lang="ja-JP" altLang="en-US" sz="4800" dirty="0"/>
              <a:t>ストレスチェック</a:t>
            </a:r>
            <a:endParaRPr kumimoji="1" lang="en-US" altLang="ja-JP" sz="4800" dirty="0"/>
          </a:p>
          <a:p>
            <a:pPr algn="ctr"/>
            <a:r>
              <a:rPr kumimoji="1" lang="ja-JP" altLang="en-US" sz="4800" dirty="0"/>
              <a:t>組織分析レポート</a:t>
            </a:r>
          </a:p>
        </p:txBody>
      </p:sp>
      <p:sp>
        <p:nvSpPr>
          <p:cNvPr id="23" name="AutoShape 71"/>
          <p:cNvSpPr>
            <a:spLocks noChangeArrowheads="1"/>
          </p:cNvSpPr>
          <p:nvPr/>
        </p:nvSpPr>
        <p:spPr bwMode="auto">
          <a:xfrm>
            <a:off x="252410" y="1150552"/>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algn="ctr" eaLnBrk="1" fontAlgn="auto" hangingPunct="1">
              <a:spcBef>
                <a:spcPct val="40000"/>
              </a:spcBef>
              <a:spcAft>
                <a:spcPts val="0"/>
              </a:spcAft>
              <a:buClr>
                <a:srgbClr val="FFA800"/>
              </a:buClr>
              <a:buFont typeface="Wingdings" pitchFamily="2" charset="2"/>
              <a:buNone/>
              <a:defRPr/>
            </a:pPr>
            <a:r>
              <a:rPr lang="ja-JP" altLang="en-US" sz="2800" b="1" i="0" dirty="0">
                <a:effectLst/>
                <a:latin typeface="メイリオ" panose="020B0604030504040204" pitchFamily="50" charset="-128"/>
                <a:ea typeface="メイリオ" panose="020B0604030504040204" pitchFamily="50" charset="-128"/>
              </a:rPr>
              <a:t>株式会社　</a:t>
            </a:r>
            <a:r>
              <a:rPr lang="en-US" altLang="ja-JP" sz="2800" b="1" i="0" dirty="0">
                <a:effectLst/>
                <a:latin typeface="メイリオ" panose="020B0604030504040204" pitchFamily="50" charset="-128"/>
                <a:ea typeface="メイリオ" panose="020B0604030504040204" pitchFamily="50" charset="-128"/>
              </a:rPr>
              <a:t>S</a:t>
            </a:r>
            <a:r>
              <a:rPr lang="ja-JP" altLang="en-US" sz="2800" b="1" kern="0"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御中</a:t>
            </a:r>
          </a:p>
        </p:txBody>
      </p:sp>
      <p:sp>
        <p:nvSpPr>
          <p:cNvPr id="24" name="テキスト ボックス 23"/>
          <p:cNvSpPr txBox="1"/>
          <p:nvPr/>
        </p:nvSpPr>
        <p:spPr>
          <a:xfrm>
            <a:off x="3384645" y="5657495"/>
            <a:ext cx="2304807" cy="369332"/>
          </a:xfrm>
          <a:prstGeom prst="rect">
            <a:avLst/>
          </a:prstGeom>
          <a:noFill/>
          <a:ln>
            <a:solidFill>
              <a:schemeClr val="tx1"/>
            </a:solidFill>
          </a:ln>
        </p:spPr>
        <p:txBody>
          <a:bodyPr wrap="square" rtlCol="0">
            <a:spAutoFit/>
          </a:bodyPr>
          <a:lstStyle/>
          <a:p>
            <a:r>
              <a:rPr lang="ja-JP" altLang="en-US" dirty="0"/>
              <a:t>　　　</a:t>
            </a:r>
            <a:r>
              <a:rPr kumimoji="1" lang="ja-JP" altLang="en-US" dirty="0"/>
              <a:t>年　　</a:t>
            </a:r>
            <a:r>
              <a:rPr lang="ja-JP" altLang="en-US" dirty="0"/>
              <a:t>月　　</a:t>
            </a:r>
            <a:r>
              <a:rPr kumimoji="1" lang="ja-JP" altLang="en-US" dirty="0"/>
              <a:t>日</a:t>
            </a:r>
          </a:p>
        </p:txBody>
      </p:sp>
      <p:sp>
        <p:nvSpPr>
          <p:cNvPr id="3" name="スライド番号プレースホルダー 2"/>
          <p:cNvSpPr>
            <a:spLocks noGrp="1"/>
          </p:cNvSpPr>
          <p:nvPr>
            <p:ph type="sldNum" sz="quarter" idx="12"/>
          </p:nvPr>
        </p:nvSpPr>
        <p:spPr/>
        <p:txBody>
          <a:bodyPr/>
          <a:lstStyle/>
          <a:p>
            <a:fld id="{AFBC7796-D4E4-4092-9FE9-43748644FBDA}" type="slidenum">
              <a:rPr kumimoji="1" lang="ja-JP" altLang="en-US" smtClean="0"/>
              <a:t>1</a:t>
            </a:fld>
            <a:endParaRPr kumimoji="1" lang="ja-JP" altLang="en-US"/>
          </a:p>
        </p:txBody>
      </p:sp>
      <p:sp>
        <p:nvSpPr>
          <p:cNvPr id="4" name="テキスト ボックス 3"/>
          <p:cNvSpPr txBox="1"/>
          <p:nvPr/>
        </p:nvSpPr>
        <p:spPr>
          <a:xfrm>
            <a:off x="1882605" y="4749420"/>
            <a:ext cx="5707012" cy="369332"/>
          </a:xfrm>
          <a:prstGeom prst="rect">
            <a:avLst/>
          </a:prstGeom>
          <a:noFill/>
        </p:spPr>
        <p:txBody>
          <a:bodyPr wrap="none" rtlCol="0">
            <a:spAutoFit/>
          </a:bodyPr>
          <a:lstStyle/>
          <a:p>
            <a:r>
              <a:rPr kumimoji="1" lang="ja-JP" altLang="en-US" b="1" dirty="0"/>
              <a:t>合同会社チームヒューマン　</a:t>
            </a:r>
            <a:r>
              <a:rPr lang="ja-JP" altLang="en-US" b="1" dirty="0"/>
              <a:t>保健師（実施者）　徳永京子</a:t>
            </a:r>
            <a:endParaRPr kumimoji="1" lang="en-US" altLang="ja-JP" b="1" dirty="0"/>
          </a:p>
        </p:txBody>
      </p:sp>
    </p:spTree>
    <p:extLst>
      <p:ext uri="{BB962C8B-B14F-4D97-AF65-F5344CB8AC3E}">
        <p14:creationId xmlns:p14="http://schemas.microsoft.com/office/powerpoint/2010/main" val="276938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71"/>
          <p:cNvSpPr>
            <a:spLocks noChangeArrowheads="1"/>
          </p:cNvSpPr>
          <p:nvPr/>
        </p:nvSpPr>
        <p:spPr bwMode="auto">
          <a:xfrm>
            <a:off x="252417" y="111128"/>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目　　　次</a:t>
            </a:r>
          </a:p>
        </p:txBody>
      </p:sp>
      <p:sp>
        <p:nvSpPr>
          <p:cNvPr id="6" name="スライド番号プレースホルダー 5"/>
          <p:cNvSpPr>
            <a:spLocks noGrp="1"/>
          </p:cNvSpPr>
          <p:nvPr>
            <p:ph type="sldNum" sz="quarter" idx="12"/>
          </p:nvPr>
        </p:nvSpPr>
        <p:spPr/>
        <p:txBody>
          <a:bodyPr/>
          <a:lstStyle/>
          <a:p>
            <a:fld id="{AFBC7796-D4E4-4092-9FE9-43748644FBDA}" type="slidenum">
              <a:rPr kumimoji="1" lang="ja-JP" altLang="en-US" smtClean="0"/>
              <a:t>2</a:t>
            </a:fld>
            <a:endParaRPr kumimoji="1" lang="ja-JP" altLang="en-US"/>
          </a:p>
        </p:txBody>
      </p:sp>
      <p:sp>
        <p:nvSpPr>
          <p:cNvPr id="2" name="テキスト ボックス 1">
            <a:extLst>
              <a:ext uri="{FF2B5EF4-FFF2-40B4-BE49-F238E27FC236}">
                <a16:creationId xmlns:a16="http://schemas.microsoft.com/office/drawing/2014/main" id="{81113EE9-ADF3-4583-86CE-14B72F058E32}"/>
              </a:ext>
            </a:extLst>
          </p:cNvPr>
          <p:cNvSpPr txBox="1"/>
          <p:nvPr/>
        </p:nvSpPr>
        <p:spPr>
          <a:xfrm>
            <a:off x="2693922" y="1859339"/>
            <a:ext cx="3756156" cy="3139321"/>
          </a:xfrm>
          <a:prstGeom prst="rect">
            <a:avLst/>
          </a:prstGeom>
          <a:noFill/>
        </p:spPr>
        <p:txBody>
          <a:bodyPr wrap="none" rtlCol="0">
            <a:spAutoFit/>
          </a:bodyPr>
          <a:lstStyle/>
          <a:p>
            <a:r>
              <a:rPr kumimoji="1" lang="ja-JP" altLang="en-US" sz="2200" dirty="0"/>
              <a:t>１．実施概要</a:t>
            </a:r>
            <a:endParaRPr kumimoji="1" lang="en-US" altLang="ja-JP" sz="2200" dirty="0"/>
          </a:p>
          <a:p>
            <a:endParaRPr lang="en-US" altLang="ja-JP" sz="2200" dirty="0"/>
          </a:p>
          <a:p>
            <a:r>
              <a:rPr kumimoji="1" lang="ja-JP" altLang="en-US" sz="2200" dirty="0"/>
              <a:t>２．全体の分析結果</a:t>
            </a:r>
            <a:endParaRPr kumimoji="1" lang="en-US" altLang="ja-JP" sz="2200" dirty="0"/>
          </a:p>
          <a:p>
            <a:r>
              <a:rPr lang="ja-JP" altLang="en-US" sz="2200" dirty="0"/>
              <a:t>　　①　組織全体の分析結果</a:t>
            </a:r>
            <a:endParaRPr lang="en-US" altLang="ja-JP" sz="2200" dirty="0"/>
          </a:p>
          <a:p>
            <a:r>
              <a:rPr kumimoji="1" lang="ja-JP" altLang="en-US" sz="2200" dirty="0"/>
              <a:t>　　②　性別、年齢別分析結果</a:t>
            </a:r>
            <a:endParaRPr kumimoji="1" lang="en-US" altLang="ja-JP" sz="2200" dirty="0"/>
          </a:p>
          <a:p>
            <a:r>
              <a:rPr lang="ja-JP" altLang="en-US" sz="2200" dirty="0"/>
              <a:t>　　③　雇用形態別分析結果</a:t>
            </a:r>
            <a:endParaRPr lang="en-US" altLang="ja-JP" sz="2200" dirty="0"/>
          </a:p>
          <a:p>
            <a:r>
              <a:rPr kumimoji="1" lang="ja-JP" altLang="en-US" sz="2200" dirty="0"/>
              <a:t>　　④　職位、職種別分析結果</a:t>
            </a:r>
            <a:endParaRPr kumimoji="1" lang="en-US" altLang="ja-JP" sz="2200" dirty="0"/>
          </a:p>
          <a:p>
            <a:endParaRPr lang="en-US" altLang="ja-JP" sz="2200" dirty="0"/>
          </a:p>
          <a:p>
            <a:r>
              <a:rPr kumimoji="1" lang="ja-JP" altLang="en-US" sz="2200" dirty="0"/>
              <a:t>３．考察と対策提案</a:t>
            </a:r>
          </a:p>
        </p:txBody>
      </p:sp>
    </p:spTree>
    <p:extLst>
      <p:ext uri="{BB962C8B-B14F-4D97-AF65-F5344CB8AC3E}">
        <p14:creationId xmlns:p14="http://schemas.microsoft.com/office/powerpoint/2010/main" val="194362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7"/>
          <p:cNvSpPr txBox="1">
            <a:spLocks/>
          </p:cNvSpPr>
          <p:nvPr/>
        </p:nvSpPr>
        <p:spPr>
          <a:xfrm>
            <a:off x="704850" y="1475903"/>
            <a:ext cx="8229600" cy="4525963"/>
          </a:xfrm>
          <a:prstGeom prst="rect">
            <a:avLst/>
          </a:prstGeom>
        </p:spPr>
        <p:txBody>
          <a:bodyPr>
            <a:normAutofit fontScale="925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dirty="0"/>
              <a:t>調査期間</a:t>
            </a:r>
            <a:endParaRPr lang="en-US" altLang="ja-JP" dirty="0"/>
          </a:p>
          <a:p>
            <a:pPr lvl="1"/>
            <a:r>
              <a:rPr lang="ja-JP" altLang="en-US" dirty="0"/>
              <a:t>２０２５年１月２７日～２月１７日</a:t>
            </a:r>
            <a:endParaRPr lang="en-US" altLang="ja-JP" dirty="0"/>
          </a:p>
          <a:p>
            <a:pPr lvl="1"/>
            <a:r>
              <a:rPr lang="ja-JP" altLang="en-US" dirty="0"/>
              <a:t>医師面接勧奨・申し出期間　２月１８日～２月２４日</a:t>
            </a:r>
            <a:endParaRPr lang="en-US" altLang="ja-JP" dirty="0"/>
          </a:p>
          <a:p>
            <a:r>
              <a:rPr lang="ja-JP" altLang="en-US" dirty="0"/>
              <a:t>対象者　</a:t>
            </a:r>
            <a:r>
              <a:rPr lang="en-US" altLang="ja-JP" dirty="0"/>
              <a:t>337</a:t>
            </a:r>
            <a:r>
              <a:rPr lang="ja-JP" altLang="en-US" dirty="0"/>
              <a:t>名　　受検率　</a:t>
            </a:r>
            <a:r>
              <a:rPr lang="en-US" altLang="ja-JP" dirty="0"/>
              <a:t>71.5</a:t>
            </a:r>
            <a:r>
              <a:rPr lang="ja-JP" altLang="en-US" dirty="0"/>
              <a:t>％　</a:t>
            </a:r>
            <a:r>
              <a:rPr lang="en-US" altLang="ja-JP" sz="1900" dirty="0"/>
              <a:t>※</a:t>
            </a:r>
            <a:r>
              <a:rPr lang="ja-JP" altLang="en-US" sz="1900" dirty="0"/>
              <a:t>全国平均</a:t>
            </a:r>
            <a:r>
              <a:rPr lang="en-US" altLang="ja-JP" sz="1900" dirty="0"/>
              <a:t>86.5</a:t>
            </a:r>
            <a:r>
              <a:rPr lang="ja-JP" altLang="en-US" sz="1900" dirty="0"/>
              <a:t>％</a:t>
            </a:r>
            <a:endParaRPr lang="en-US" altLang="ja-JP" sz="1900" dirty="0"/>
          </a:p>
          <a:p>
            <a:pPr lvl="1"/>
            <a:r>
              <a:rPr lang="ja-JP" altLang="en-US" dirty="0"/>
              <a:t>有効回答者数：</a:t>
            </a:r>
            <a:r>
              <a:rPr lang="en-US" altLang="ja-JP" dirty="0"/>
              <a:t>241</a:t>
            </a:r>
            <a:r>
              <a:rPr lang="ja-JP" altLang="en-US" dirty="0"/>
              <a:t>名（男性</a:t>
            </a:r>
            <a:r>
              <a:rPr lang="en-US" altLang="ja-JP" dirty="0"/>
              <a:t>192</a:t>
            </a:r>
            <a:r>
              <a:rPr lang="ja-JP" altLang="en-US" dirty="0"/>
              <a:t>名、女性</a:t>
            </a:r>
            <a:r>
              <a:rPr lang="en-US" altLang="ja-JP" dirty="0"/>
              <a:t>49</a:t>
            </a:r>
            <a:r>
              <a:rPr lang="ja-JP" altLang="en-US" dirty="0"/>
              <a:t>名）</a:t>
            </a:r>
            <a:endParaRPr lang="en-US" altLang="ja-JP" dirty="0"/>
          </a:p>
          <a:p>
            <a:pPr lvl="1"/>
            <a:r>
              <a:rPr lang="ja-JP" altLang="en-US" dirty="0"/>
              <a:t>分析対象外：なし</a:t>
            </a:r>
            <a:endParaRPr lang="en-US" altLang="ja-JP" dirty="0"/>
          </a:p>
          <a:p>
            <a:pPr lvl="1"/>
            <a:r>
              <a:rPr lang="ja-JP" altLang="en-US" dirty="0"/>
              <a:t>高ストレス者：</a:t>
            </a:r>
            <a:r>
              <a:rPr lang="en-US" altLang="ja-JP" dirty="0"/>
              <a:t>35</a:t>
            </a:r>
            <a:r>
              <a:rPr lang="ja-JP" altLang="en-US" dirty="0"/>
              <a:t>名（</a:t>
            </a:r>
            <a:r>
              <a:rPr lang="en-US" altLang="ja-JP" dirty="0"/>
              <a:t>14.5</a:t>
            </a:r>
            <a:r>
              <a:rPr lang="ja-JP" altLang="en-US" dirty="0"/>
              <a:t>％）</a:t>
            </a:r>
            <a:r>
              <a:rPr lang="en-US" altLang="ja-JP" sz="1800" dirty="0"/>
              <a:t>※</a:t>
            </a:r>
            <a:r>
              <a:rPr lang="ja-JP" altLang="en-US" sz="1800" dirty="0"/>
              <a:t>全国平均</a:t>
            </a:r>
            <a:r>
              <a:rPr lang="en-US" altLang="ja-JP" sz="1800" dirty="0"/>
              <a:t>10</a:t>
            </a:r>
            <a:r>
              <a:rPr lang="ja-JP" altLang="en-US" sz="1800" dirty="0"/>
              <a:t>％</a:t>
            </a:r>
            <a:endParaRPr lang="en-US" altLang="ja-JP" sz="1800" dirty="0"/>
          </a:p>
          <a:p>
            <a:r>
              <a:rPr lang="ja-JP" altLang="en-US" dirty="0"/>
              <a:t>調査票</a:t>
            </a:r>
            <a:endParaRPr lang="en-US" altLang="ja-JP" dirty="0"/>
          </a:p>
          <a:p>
            <a:pPr lvl="1"/>
            <a:r>
              <a:rPr lang="ja-JP" altLang="en-US" dirty="0"/>
              <a:t>職業性ストレス簡易調査票（</a:t>
            </a:r>
            <a:r>
              <a:rPr lang="en-US" altLang="ja-JP" dirty="0"/>
              <a:t>57</a:t>
            </a:r>
            <a:r>
              <a:rPr lang="ja-JP" altLang="en-US" dirty="0"/>
              <a:t>項目）</a:t>
            </a:r>
            <a:endParaRPr lang="en-US" altLang="ja-JP" dirty="0"/>
          </a:p>
          <a:p>
            <a:endParaRPr lang="ja-JP" altLang="en-US" dirty="0"/>
          </a:p>
        </p:txBody>
      </p:sp>
      <p:sp>
        <p:nvSpPr>
          <p:cNvPr id="3" name="AutoShape 71"/>
          <p:cNvSpPr>
            <a:spLocks noChangeArrowheads="1"/>
          </p:cNvSpPr>
          <p:nvPr/>
        </p:nvSpPr>
        <p:spPr bwMode="auto">
          <a:xfrm>
            <a:off x="252417" y="111128"/>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１．実施概要</a:t>
            </a:r>
          </a:p>
        </p:txBody>
      </p:sp>
      <p:sp>
        <p:nvSpPr>
          <p:cNvPr id="4" name="スライド番号プレースホルダー 3"/>
          <p:cNvSpPr>
            <a:spLocks noGrp="1"/>
          </p:cNvSpPr>
          <p:nvPr>
            <p:ph type="sldNum" sz="quarter" idx="12"/>
          </p:nvPr>
        </p:nvSpPr>
        <p:spPr/>
        <p:txBody>
          <a:bodyPr/>
          <a:lstStyle/>
          <a:p>
            <a:fld id="{AFBC7796-D4E4-4092-9FE9-43748644FBDA}" type="slidenum">
              <a:rPr kumimoji="1" lang="ja-JP" altLang="en-US" smtClean="0"/>
              <a:t>3</a:t>
            </a:fld>
            <a:endParaRPr kumimoji="1" lang="ja-JP" altLang="en-US"/>
          </a:p>
        </p:txBody>
      </p:sp>
    </p:spTree>
    <p:extLst>
      <p:ext uri="{BB962C8B-B14F-4D97-AF65-F5344CB8AC3E}">
        <p14:creationId xmlns:p14="http://schemas.microsoft.com/office/powerpoint/2010/main" val="1153768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55741F4-94EE-4245-B056-804793CC60E4}"/>
              </a:ext>
            </a:extLst>
          </p:cNvPr>
          <p:cNvSpPr>
            <a:spLocks noGrp="1"/>
          </p:cNvSpPr>
          <p:nvPr>
            <p:ph type="sldNum" sz="quarter" idx="4"/>
          </p:nvPr>
        </p:nvSpPr>
        <p:spPr>
          <a:xfrm>
            <a:off x="10190374" y="7296346"/>
            <a:ext cx="488537" cy="258508"/>
          </a:xfrm>
          <a:prstGeom prst="rect">
            <a:avLst/>
          </a:prstGeom>
        </p:spPr>
        <p:txBody>
          <a:bodyPr vert="horz" lIns="91440" tIns="45720" rIns="91440" bIns="45720" rtlCol="0" anchor="ctr"/>
          <a:lstStyle>
            <a:defPPr>
              <a:defRPr lang="en-US"/>
            </a:defPPr>
            <a:lvl1pPr marL="0" algn="ctr" defTabSz="457200" rtl="0" eaLnBrk="1" latinLnBrk="0" hangingPunct="1">
              <a:defRPr sz="1050" b="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EA2F32-5266-4C4D-B19E-605B72E82724}" type="slidenum">
              <a:rPr kumimoji="1" lang="ja-JP" altLang="en-US" smtClean="0"/>
              <a:pPr/>
              <a:t>4</a:t>
            </a:fld>
            <a:endParaRPr kumimoji="1" lang="ja-JP" altLang="en-US" b="0" dirty="0"/>
          </a:p>
        </p:txBody>
      </p:sp>
      <p:sp>
        <p:nvSpPr>
          <p:cNvPr id="2" name="タイトル 1">
            <a:extLst>
              <a:ext uri="{FF2B5EF4-FFF2-40B4-BE49-F238E27FC236}">
                <a16:creationId xmlns:a16="http://schemas.microsoft.com/office/drawing/2014/main" id="{CC15F28C-FF9C-4385-8C38-39A74355517F}"/>
              </a:ext>
            </a:extLst>
          </p:cNvPr>
          <p:cNvSpPr>
            <a:spLocks noGrp="1"/>
          </p:cNvSpPr>
          <p:nvPr>
            <p:ph type="title"/>
          </p:nvPr>
        </p:nvSpPr>
        <p:spPr>
          <a:xfrm>
            <a:off x="608912" y="-204477"/>
            <a:ext cx="8229600" cy="1143000"/>
          </a:xfrm>
        </p:spPr>
        <p:txBody>
          <a:bodyPr>
            <a:normAutofit/>
          </a:bodyPr>
          <a:lstStyle/>
          <a:p>
            <a:r>
              <a:rPr kumimoji="1" lang="ja-JP" altLang="en-US" sz="4000" b="1" dirty="0">
                <a:latin typeface="メイリオ" panose="020B0604030504040204" pitchFamily="50" charset="-128"/>
                <a:ea typeface="メイリオ" panose="020B0604030504040204" pitchFamily="50" charset="-128"/>
              </a:rPr>
              <a:t>ストレスチェック制度</a:t>
            </a:r>
          </a:p>
        </p:txBody>
      </p:sp>
      <p:sp>
        <p:nvSpPr>
          <p:cNvPr id="5" name="テキスト ボックス 4">
            <a:extLst>
              <a:ext uri="{FF2B5EF4-FFF2-40B4-BE49-F238E27FC236}">
                <a16:creationId xmlns:a16="http://schemas.microsoft.com/office/drawing/2014/main" id="{6888D6F8-3A56-4CC6-A8EC-0EEE4B6F9F66}"/>
              </a:ext>
            </a:extLst>
          </p:cNvPr>
          <p:cNvSpPr txBox="1"/>
          <p:nvPr/>
        </p:nvSpPr>
        <p:spPr>
          <a:xfrm>
            <a:off x="5051404" y="1485693"/>
            <a:ext cx="3918253" cy="1776384"/>
          </a:xfrm>
          <a:prstGeom prst="rect">
            <a:avLst/>
          </a:prstGeom>
          <a:solidFill>
            <a:schemeClr val="bg1"/>
          </a:solidFill>
          <a:ln>
            <a:solidFill>
              <a:schemeClr val="accent3"/>
            </a:solidFill>
          </a:ln>
        </p:spPr>
        <p:txBody>
          <a:bodyPr wrap="square">
            <a:spAutoFit/>
          </a:bodyPr>
          <a:lstStyle/>
          <a:p>
            <a:r>
              <a:rPr lang="en-US" altLang="ja-JP" sz="1368" b="1" dirty="0"/>
              <a:t>【</a:t>
            </a:r>
            <a:r>
              <a:rPr lang="ja-JP" altLang="en-US" sz="1368" b="1" dirty="0"/>
              <a:t>ストレスチェック指針より</a:t>
            </a:r>
            <a:r>
              <a:rPr lang="en-US" altLang="ja-JP" sz="1368" b="1" dirty="0"/>
              <a:t>】</a:t>
            </a:r>
          </a:p>
          <a:p>
            <a:r>
              <a:rPr lang="ja-JP" altLang="en-US" sz="1368" dirty="0"/>
              <a:t>ストレスチェック結果の</a:t>
            </a:r>
            <a:r>
              <a:rPr lang="ja-JP" altLang="en-US" sz="1368" b="1" dirty="0">
                <a:solidFill>
                  <a:srgbClr val="0070C0"/>
                </a:solidFill>
              </a:rPr>
              <a:t>集団ごとの集計・分析及びその結果を踏まえた必要な措置</a:t>
            </a:r>
            <a:r>
              <a:rPr lang="ja-JP" altLang="en-US" sz="1368" dirty="0"/>
              <a:t>は、規則第 </a:t>
            </a:r>
            <a:r>
              <a:rPr lang="en-US" altLang="ja-JP" sz="1368" dirty="0"/>
              <a:t>52 </a:t>
            </a:r>
            <a:r>
              <a:rPr lang="ja-JP" altLang="en-US" sz="1368" dirty="0"/>
              <a:t>条の </a:t>
            </a:r>
            <a:r>
              <a:rPr lang="en-US" altLang="ja-JP" sz="1368" dirty="0"/>
              <a:t>14 </a:t>
            </a:r>
            <a:r>
              <a:rPr lang="ja-JP" altLang="en-US" sz="1368" dirty="0"/>
              <a:t>の規定に基づく努力義務であるが、事業者は、職場環境におけるストレスの有無及びその原因を把握し、必要に応じて、</a:t>
            </a:r>
            <a:r>
              <a:rPr lang="ja-JP" altLang="en-US" sz="1368" b="1" dirty="0">
                <a:solidFill>
                  <a:srgbClr val="0070C0"/>
                </a:solidFill>
              </a:rPr>
              <a:t>職場環境の改善を行うことの重要性に留意し、できるだけ実施することが望ましい</a:t>
            </a:r>
            <a:r>
              <a:rPr lang="ja-JP" altLang="en-US" sz="1368" dirty="0"/>
              <a:t>。</a:t>
            </a:r>
          </a:p>
        </p:txBody>
      </p:sp>
      <p:sp>
        <p:nvSpPr>
          <p:cNvPr id="10" name="正方形/長方形 9">
            <a:extLst>
              <a:ext uri="{FF2B5EF4-FFF2-40B4-BE49-F238E27FC236}">
                <a16:creationId xmlns:a16="http://schemas.microsoft.com/office/drawing/2014/main" id="{5922E125-6164-47AB-9889-9EFA2D9DF54E}"/>
              </a:ext>
            </a:extLst>
          </p:cNvPr>
          <p:cNvSpPr/>
          <p:nvPr/>
        </p:nvSpPr>
        <p:spPr>
          <a:xfrm>
            <a:off x="1221916" y="1156677"/>
            <a:ext cx="2861318" cy="351912"/>
          </a:xfrm>
          <a:prstGeom prst="rect">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39" b="1" dirty="0"/>
              <a:t>ストレスチェック実施の流れ</a:t>
            </a:r>
          </a:p>
        </p:txBody>
      </p:sp>
      <p:sp>
        <p:nvSpPr>
          <p:cNvPr id="12" name="四角形: 角を丸くする 11">
            <a:extLst>
              <a:ext uri="{FF2B5EF4-FFF2-40B4-BE49-F238E27FC236}">
                <a16:creationId xmlns:a16="http://schemas.microsoft.com/office/drawing/2014/main" id="{C90B4CBC-D817-44F8-82EA-AB8AB8F18E54}"/>
              </a:ext>
            </a:extLst>
          </p:cNvPr>
          <p:cNvSpPr/>
          <p:nvPr/>
        </p:nvSpPr>
        <p:spPr>
          <a:xfrm>
            <a:off x="538004" y="1723866"/>
            <a:ext cx="4025014" cy="35191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導入前の準備</a:t>
            </a:r>
            <a:endParaRPr lang="en-US" altLang="ja-JP" sz="1026" dirty="0">
              <a:solidFill>
                <a:schemeClr val="tx1"/>
              </a:solidFill>
            </a:endParaRPr>
          </a:p>
          <a:p>
            <a:pPr algn="ctr"/>
            <a:r>
              <a:rPr lang="ja-JP" altLang="en-US" sz="941" dirty="0">
                <a:solidFill>
                  <a:schemeClr val="tx1"/>
                </a:solidFill>
              </a:rPr>
              <a:t>（実施方法など社内ルールの作成）</a:t>
            </a:r>
          </a:p>
        </p:txBody>
      </p:sp>
      <p:sp>
        <p:nvSpPr>
          <p:cNvPr id="13" name="四角形: 角を丸くする 12">
            <a:extLst>
              <a:ext uri="{FF2B5EF4-FFF2-40B4-BE49-F238E27FC236}">
                <a16:creationId xmlns:a16="http://schemas.microsoft.com/office/drawing/2014/main" id="{1C78F050-6663-48B0-9FC8-ADE8DE3FB0E6}"/>
              </a:ext>
            </a:extLst>
          </p:cNvPr>
          <p:cNvSpPr/>
          <p:nvPr/>
        </p:nvSpPr>
        <p:spPr>
          <a:xfrm>
            <a:off x="538004" y="2348329"/>
            <a:ext cx="4025014"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質問票の配布（</a:t>
            </a:r>
            <a:r>
              <a:rPr lang="en-US" altLang="ja-JP" sz="1026" dirty="0">
                <a:solidFill>
                  <a:schemeClr val="tx1"/>
                </a:solidFill>
              </a:rPr>
              <a:t>IT</a:t>
            </a:r>
            <a:r>
              <a:rPr lang="ja-JP" altLang="en-US" sz="1026" dirty="0">
                <a:solidFill>
                  <a:schemeClr val="tx1"/>
                </a:solidFill>
              </a:rPr>
              <a:t>システムの実施も可能）　</a:t>
            </a:r>
          </a:p>
        </p:txBody>
      </p:sp>
      <p:sp>
        <p:nvSpPr>
          <p:cNvPr id="14" name="四角形: 角を丸くする 13">
            <a:extLst>
              <a:ext uri="{FF2B5EF4-FFF2-40B4-BE49-F238E27FC236}">
                <a16:creationId xmlns:a16="http://schemas.microsoft.com/office/drawing/2014/main" id="{AAC7C9E2-78AF-4EB9-8D52-8993DED673F5}"/>
              </a:ext>
            </a:extLst>
          </p:cNvPr>
          <p:cNvSpPr/>
          <p:nvPr/>
        </p:nvSpPr>
        <p:spPr>
          <a:xfrm>
            <a:off x="538004" y="2847296"/>
            <a:ext cx="4025014"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ストレス状況の評価・医師面接指導の要否の判定　</a:t>
            </a:r>
          </a:p>
        </p:txBody>
      </p:sp>
      <p:sp>
        <p:nvSpPr>
          <p:cNvPr id="15" name="四角形: 角を丸くする 14">
            <a:extLst>
              <a:ext uri="{FF2B5EF4-FFF2-40B4-BE49-F238E27FC236}">
                <a16:creationId xmlns:a16="http://schemas.microsoft.com/office/drawing/2014/main" id="{9942AFF5-7C17-459A-ADE7-B22065C7019C}"/>
              </a:ext>
            </a:extLst>
          </p:cNvPr>
          <p:cNvSpPr/>
          <p:nvPr/>
        </p:nvSpPr>
        <p:spPr>
          <a:xfrm>
            <a:off x="538006" y="3346262"/>
            <a:ext cx="2333883"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本人に結果を通知　</a:t>
            </a:r>
          </a:p>
        </p:txBody>
      </p:sp>
      <p:sp>
        <p:nvSpPr>
          <p:cNvPr id="16" name="四角形: 角を丸くする 15">
            <a:extLst>
              <a:ext uri="{FF2B5EF4-FFF2-40B4-BE49-F238E27FC236}">
                <a16:creationId xmlns:a16="http://schemas.microsoft.com/office/drawing/2014/main" id="{76D19912-02EC-43E8-AD5A-FAD7176F7A93}"/>
              </a:ext>
            </a:extLst>
          </p:cNvPr>
          <p:cNvSpPr/>
          <p:nvPr/>
        </p:nvSpPr>
        <p:spPr>
          <a:xfrm>
            <a:off x="538006" y="3845229"/>
            <a:ext cx="2333883"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本人からの面接指導の申出　</a:t>
            </a:r>
          </a:p>
        </p:txBody>
      </p:sp>
      <p:sp>
        <p:nvSpPr>
          <p:cNvPr id="17" name="四角形: 角を丸くする 16">
            <a:extLst>
              <a:ext uri="{FF2B5EF4-FFF2-40B4-BE49-F238E27FC236}">
                <a16:creationId xmlns:a16="http://schemas.microsoft.com/office/drawing/2014/main" id="{ECF98663-17F4-425E-973D-ACDBCDD6F5CE}"/>
              </a:ext>
            </a:extLst>
          </p:cNvPr>
          <p:cNvSpPr/>
          <p:nvPr/>
        </p:nvSpPr>
        <p:spPr>
          <a:xfrm>
            <a:off x="538005" y="4344195"/>
            <a:ext cx="2333883"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医師による面接指導の実施　</a:t>
            </a:r>
          </a:p>
        </p:txBody>
      </p:sp>
      <p:sp>
        <p:nvSpPr>
          <p:cNvPr id="18" name="四角形: 角を丸くする 17">
            <a:extLst>
              <a:ext uri="{FF2B5EF4-FFF2-40B4-BE49-F238E27FC236}">
                <a16:creationId xmlns:a16="http://schemas.microsoft.com/office/drawing/2014/main" id="{416C62EA-677D-4329-9AAE-14404929FCD7}"/>
              </a:ext>
            </a:extLst>
          </p:cNvPr>
          <p:cNvSpPr/>
          <p:nvPr/>
        </p:nvSpPr>
        <p:spPr>
          <a:xfrm>
            <a:off x="538004" y="4843162"/>
            <a:ext cx="2333883" cy="39935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就業上の措置の要否・内容について医師から意見聴取</a:t>
            </a:r>
          </a:p>
        </p:txBody>
      </p:sp>
      <p:sp>
        <p:nvSpPr>
          <p:cNvPr id="19" name="四角形: 角を丸くする 18">
            <a:extLst>
              <a:ext uri="{FF2B5EF4-FFF2-40B4-BE49-F238E27FC236}">
                <a16:creationId xmlns:a16="http://schemas.microsoft.com/office/drawing/2014/main" id="{DF05DF91-7D63-41DD-AC32-83E8ABC3DBF8}"/>
              </a:ext>
            </a:extLst>
          </p:cNvPr>
          <p:cNvSpPr/>
          <p:nvPr/>
        </p:nvSpPr>
        <p:spPr>
          <a:xfrm>
            <a:off x="538004" y="5454419"/>
            <a:ext cx="2333883"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就業上の措置の実施</a:t>
            </a:r>
          </a:p>
        </p:txBody>
      </p:sp>
      <p:sp>
        <p:nvSpPr>
          <p:cNvPr id="20" name="四角形: 角を丸くする 19">
            <a:extLst>
              <a:ext uri="{FF2B5EF4-FFF2-40B4-BE49-F238E27FC236}">
                <a16:creationId xmlns:a16="http://schemas.microsoft.com/office/drawing/2014/main" id="{D67CC872-376A-408C-ACBF-4F2214C32EF9}"/>
              </a:ext>
            </a:extLst>
          </p:cNvPr>
          <p:cNvSpPr/>
          <p:nvPr/>
        </p:nvSpPr>
        <p:spPr>
          <a:xfrm>
            <a:off x="546987" y="5953386"/>
            <a:ext cx="4025014" cy="287062"/>
          </a:xfrm>
          <a:prstGeom prst="roundRect">
            <a:avLst/>
          </a:prstGeom>
          <a:solidFill>
            <a:srgbClr val="EBF4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「うつ」などのメンタルヘルス不調を未然に防止</a:t>
            </a:r>
          </a:p>
        </p:txBody>
      </p:sp>
      <p:sp>
        <p:nvSpPr>
          <p:cNvPr id="21" name="四角形: 角を丸くする 20">
            <a:extLst>
              <a:ext uri="{FF2B5EF4-FFF2-40B4-BE49-F238E27FC236}">
                <a16:creationId xmlns:a16="http://schemas.microsoft.com/office/drawing/2014/main" id="{B956B184-98E0-4B86-9D21-524F8ADCA8F7}"/>
              </a:ext>
            </a:extLst>
          </p:cNvPr>
          <p:cNvSpPr/>
          <p:nvPr/>
        </p:nvSpPr>
        <p:spPr>
          <a:xfrm>
            <a:off x="3118329" y="3356401"/>
            <a:ext cx="1444689" cy="775890"/>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個人の結果を一定規模のまとまりの集団ごとに集計・分析</a:t>
            </a:r>
          </a:p>
        </p:txBody>
      </p:sp>
      <p:sp>
        <p:nvSpPr>
          <p:cNvPr id="22" name="四角形: 角を丸くする 21">
            <a:extLst>
              <a:ext uri="{FF2B5EF4-FFF2-40B4-BE49-F238E27FC236}">
                <a16:creationId xmlns:a16="http://schemas.microsoft.com/office/drawing/2014/main" id="{86016786-23F6-4137-A4B9-DE8E221F377A}"/>
              </a:ext>
            </a:extLst>
          </p:cNvPr>
          <p:cNvSpPr/>
          <p:nvPr/>
        </p:nvSpPr>
        <p:spPr>
          <a:xfrm>
            <a:off x="3118328" y="4327618"/>
            <a:ext cx="1444689" cy="287062"/>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dirty="0">
                <a:solidFill>
                  <a:schemeClr val="tx1"/>
                </a:solidFill>
              </a:rPr>
              <a:t>職場環境の改善</a:t>
            </a:r>
          </a:p>
        </p:txBody>
      </p:sp>
      <p:sp>
        <p:nvSpPr>
          <p:cNvPr id="24" name="テキスト ボックス 23">
            <a:extLst>
              <a:ext uri="{FF2B5EF4-FFF2-40B4-BE49-F238E27FC236}">
                <a16:creationId xmlns:a16="http://schemas.microsoft.com/office/drawing/2014/main" id="{5F758D3C-2AA3-4D3D-940A-5BE7A53B8055}"/>
              </a:ext>
            </a:extLst>
          </p:cNvPr>
          <p:cNvSpPr txBox="1"/>
          <p:nvPr/>
        </p:nvSpPr>
        <p:spPr>
          <a:xfrm>
            <a:off x="63626" y="2144197"/>
            <a:ext cx="342530" cy="1666386"/>
          </a:xfrm>
          <a:prstGeom prst="rect">
            <a:avLst/>
          </a:prstGeom>
          <a:noFill/>
        </p:spPr>
        <p:txBody>
          <a:bodyPr vert="eaVert" wrap="square" rtlCol="0">
            <a:spAutoFit/>
          </a:bodyPr>
          <a:lstStyle/>
          <a:p>
            <a:r>
              <a:rPr lang="ja-JP" altLang="en-US" sz="1026" b="1" dirty="0">
                <a:solidFill>
                  <a:srgbClr val="0070C0"/>
                </a:solidFill>
              </a:rPr>
              <a:t>ストレスチェック（全員）</a:t>
            </a:r>
          </a:p>
        </p:txBody>
      </p:sp>
      <p:sp>
        <p:nvSpPr>
          <p:cNvPr id="25" name="テキスト ボックス 24">
            <a:extLst>
              <a:ext uri="{FF2B5EF4-FFF2-40B4-BE49-F238E27FC236}">
                <a16:creationId xmlns:a16="http://schemas.microsoft.com/office/drawing/2014/main" id="{F36BDE4B-8E90-4541-B63B-587379F623AA}"/>
              </a:ext>
            </a:extLst>
          </p:cNvPr>
          <p:cNvSpPr txBox="1"/>
          <p:nvPr/>
        </p:nvSpPr>
        <p:spPr>
          <a:xfrm>
            <a:off x="62647" y="3947324"/>
            <a:ext cx="342530" cy="2578770"/>
          </a:xfrm>
          <a:prstGeom prst="rect">
            <a:avLst/>
          </a:prstGeom>
          <a:noFill/>
        </p:spPr>
        <p:txBody>
          <a:bodyPr vert="eaVert" wrap="square" rtlCol="0">
            <a:spAutoFit/>
          </a:bodyPr>
          <a:lstStyle/>
          <a:p>
            <a:r>
              <a:rPr lang="ja-JP" altLang="en-US" sz="1026" b="1" dirty="0">
                <a:solidFill>
                  <a:srgbClr val="0070C0"/>
                </a:solidFill>
              </a:rPr>
              <a:t>面接指導（ストレスが高い人）</a:t>
            </a:r>
          </a:p>
        </p:txBody>
      </p:sp>
      <p:sp>
        <p:nvSpPr>
          <p:cNvPr id="26" name="左大かっこ 25">
            <a:extLst>
              <a:ext uri="{FF2B5EF4-FFF2-40B4-BE49-F238E27FC236}">
                <a16:creationId xmlns:a16="http://schemas.microsoft.com/office/drawing/2014/main" id="{814D827C-4A90-40FA-B94D-965BE12BF464}"/>
              </a:ext>
            </a:extLst>
          </p:cNvPr>
          <p:cNvSpPr/>
          <p:nvPr/>
        </p:nvSpPr>
        <p:spPr>
          <a:xfrm>
            <a:off x="415281" y="2186968"/>
            <a:ext cx="103172" cy="1494911"/>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sz="1539"/>
          </a:p>
        </p:txBody>
      </p:sp>
      <p:sp>
        <p:nvSpPr>
          <p:cNvPr id="27" name="左大かっこ 26">
            <a:extLst>
              <a:ext uri="{FF2B5EF4-FFF2-40B4-BE49-F238E27FC236}">
                <a16:creationId xmlns:a16="http://schemas.microsoft.com/office/drawing/2014/main" id="{982F8494-E9EF-460C-92B0-FD157E434E29}"/>
              </a:ext>
            </a:extLst>
          </p:cNvPr>
          <p:cNvSpPr/>
          <p:nvPr/>
        </p:nvSpPr>
        <p:spPr>
          <a:xfrm>
            <a:off x="413486" y="3809012"/>
            <a:ext cx="111446" cy="204433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sz="1539"/>
          </a:p>
        </p:txBody>
      </p:sp>
      <p:sp>
        <p:nvSpPr>
          <p:cNvPr id="28" name="テキスト ボックス 27">
            <a:extLst>
              <a:ext uri="{FF2B5EF4-FFF2-40B4-BE49-F238E27FC236}">
                <a16:creationId xmlns:a16="http://schemas.microsoft.com/office/drawing/2014/main" id="{274A5F37-6B44-47A8-9017-0867741588D3}"/>
              </a:ext>
            </a:extLst>
          </p:cNvPr>
          <p:cNvSpPr txBox="1"/>
          <p:nvPr/>
        </p:nvSpPr>
        <p:spPr>
          <a:xfrm>
            <a:off x="5136433" y="4327618"/>
            <a:ext cx="3833224" cy="1284995"/>
          </a:xfrm>
          <a:prstGeom prst="rect">
            <a:avLst/>
          </a:prstGeom>
          <a:solidFill>
            <a:schemeClr val="accent2">
              <a:lumMod val="20000"/>
              <a:lumOff val="80000"/>
            </a:schemeClr>
          </a:solidFill>
          <a:ln w="19050">
            <a:solidFill>
              <a:srgbClr val="FF0000"/>
            </a:solidFill>
          </a:ln>
        </p:spPr>
        <p:txBody>
          <a:bodyPr wrap="square" anchor="ctr">
            <a:noAutofit/>
          </a:bodyPr>
          <a:lstStyle/>
          <a:p>
            <a:pPr algn="ctr"/>
            <a:r>
              <a:rPr lang="ja-JP" altLang="en-US" sz="2052" b="1" dirty="0">
                <a:solidFill>
                  <a:srgbClr val="000000"/>
                </a:solidFill>
                <a:latin typeface="+mn-ea"/>
              </a:rPr>
              <a:t>ストレス関連疾患の発生予防策として、職場環境改善は</a:t>
            </a:r>
            <a:endParaRPr lang="en-US" altLang="ja-JP" sz="2052" b="1" dirty="0">
              <a:solidFill>
                <a:srgbClr val="000000"/>
              </a:solidFill>
              <a:latin typeface="+mn-ea"/>
            </a:endParaRPr>
          </a:p>
          <a:p>
            <a:pPr algn="ctr"/>
            <a:r>
              <a:rPr lang="ja-JP" altLang="en-US" sz="2052" b="1" dirty="0">
                <a:solidFill>
                  <a:srgbClr val="000000"/>
                </a:solidFill>
                <a:latin typeface="+mn-ea"/>
              </a:rPr>
              <a:t>重要な取組みです。</a:t>
            </a:r>
            <a:endParaRPr lang="ja-JP" altLang="en-US" sz="2052" dirty="0">
              <a:latin typeface="+mn-ea"/>
            </a:endParaRPr>
          </a:p>
        </p:txBody>
      </p:sp>
      <p:sp>
        <p:nvSpPr>
          <p:cNvPr id="29" name="テキスト ボックス 28">
            <a:extLst>
              <a:ext uri="{FF2B5EF4-FFF2-40B4-BE49-F238E27FC236}">
                <a16:creationId xmlns:a16="http://schemas.microsoft.com/office/drawing/2014/main" id="{E7BFFF85-686B-4A69-BD3C-1B8342E2F207}"/>
              </a:ext>
            </a:extLst>
          </p:cNvPr>
          <p:cNvSpPr txBox="1"/>
          <p:nvPr/>
        </p:nvSpPr>
        <p:spPr>
          <a:xfrm>
            <a:off x="4687401" y="3603676"/>
            <a:ext cx="368884" cy="763625"/>
          </a:xfrm>
          <a:prstGeom prst="rect">
            <a:avLst/>
          </a:prstGeom>
          <a:noFill/>
        </p:spPr>
        <p:txBody>
          <a:bodyPr vert="eaVert" wrap="square" rtlCol="0">
            <a:spAutoFit/>
          </a:bodyPr>
          <a:lstStyle/>
          <a:p>
            <a:r>
              <a:rPr lang="ja-JP" altLang="en-US" sz="1197" b="1" dirty="0">
                <a:solidFill>
                  <a:srgbClr val="FF0000"/>
                </a:solidFill>
              </a:rPr>
              <a:t>集団分析</a:t>
            </a:r>
          </a:p>
        </p:txBody>
      </p:sp>
      <p:sp>
        <p:nvSpPr>
          <p:cNvPr id="30" name="右大かっこ 29">
            <a:extLst>
              <a:ext uri="{FF2B5EF4-FFF2-40B4-BE49-F238E27FC236}">
                <a16:creationId xmlns:a16="http://schemas.microsoft.com/office/drawing/2014/main" id="{EC48826E-B3D6-494E-989C-C1A49867DC6F}"/>
              </a:ext>
            </a:extLst>
          </p:cNvPr>
          <p:cNvSpPr/>
          <p:nvPr/>
        </p:nvSpPr>
        <p:spPr>
          <a:xfrm>
            <a:off x="4612266" y="3338442"/>
            <a:ext cx="111446" cy="1284995"/>
          </a:xfrm>
          <a:prstGeom prst="rightBracket">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sz="1539"/>
          </a:p>
        </p:txBody>
      </p:sp>
      <p:sp>
        <p:nvSpPr>
          <p:cNvPr id="31" name="矢印: 下 30">
            <a:extLst>
              <a:ext uri="{FF2B5EF4-FFF2-40B4-BE49-F238E27FC236}">
                <a16:creationId xmlns:a16="http://schemas.microsoft.com/office/drawing/2014/main" id="{CFDB407C-7B8D-4950-9C1C-952512CC426E}"/>
              </a:ext>
            </a:extLst>
          </p:cNvPr>
          <p:cNvSpPr/>
          <p:nvPr/>
        </p:nvSpPr>
        <p:spPr>
          <a:xfrm>
            <a:off x="2358717" y="2128172"/>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2" name="矢印: 下 31">
            <a:extLst>
              <a:ext uri="{FF2B5EF4-FFF2-40B4-BE49-F238E27FC236}">
                <a16:creationId xmlns:a16="http://schemas.microsoft.com/office/drawing/2014/main" id="{1D3552BE-81C0-429C-A330-F58D38F59BDA}"/>
              </a:ext>
            </a:extLst>
          </p:cNvPr>
          <p:cNvSpPr/>
          <p:nvPr/>
        </p:nvSpPr>
        <p:spPr>
          <a:xfrm>
            <a:off x="2349734" y="2658458"/>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3" name="矢印: 下 32">
            <a:extLst>
              <a:ext uri="{FF2B5EF4-FFF2-40B4-BE49-F238E27FC236}">
                <a16:creationId xmlns:a16="http://schemas.microsoft.com/office/drawing/2014/main" id="{295A4F02-44C9-4A21-B9EF-FAB536B60CD2}"/>
              </a:ext>
            </a:extLst>
          </p:cNvPr>
          <p:cNvSpPr/>
          <p:nvPr/>
        </p:nvSpPr>
        <p:spPr>
          <a:xfrm>
            <a:off x="1522567" y="3167563"/>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4" name="矢印: 下 33">
            <a:extLst>
              <a:ext uri="{FF2B5EF4-FFF2-40B4-BE49-F238E27FC236}">
                <a16:creationId xmlns:a16="http://schemas.microsoft.com/office/drawing/2014/main" id="{B3F05650-AA0E-40E7-A0C6-76D3DE76B343}"/>
              </a:ext>
            </a:extLst>
          </p:cNvPr>
          <p:cNvSpPr/>
          <p:nvPr/>
        </p:nvSpPr>
        <p:spPr>
          <a:xfrm>
            <a:off x="1522567" y="3656391"/>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5" name="矢印: 下 34">
            <a:extLst>
              <a:ext uri="{FF2B5EF4-FFF2-40B4-BE49-F238E27FC236}">
                <a16:creationId xmlns:a16="http://schemas.microsoft.com/office/drawing/2014/main" id="{6BE6FD73-E053-4AA1-A482-6E3BDDB192A0}"/>
              </a:ext>
            </a:extLst>
          </p:cNvPr>
          <p:cNvSpPr/>
          <p:nvPr/>
        </p:nvSpPr>
        <p:spPr>
          <a:xfrm>
            <a:off x="1522567" y="4155466"/>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6" name="矢印: 下 35">
            <a:extLst>
              <a:ext uri="{FF2B5EF4-FFF2-40B4-BE49-F238E27FC236}">
                <a16:creationId xmlns:a16="http://schemas.microsoft.com/office/drawing/2014/main" id="{B6582990-4B26-4808-82D8-AE8C0ABB03B6}"/>
              </a:ext>
            </a:extLst>
          </p:cNvPr>
          <p:cNvSpPr/>
          <p:nvPr/>
        </p:nvSpPr>
        <p:spPr>
          <a:xfrm>
            <a:off x="1522567" y="4661358"/>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7" name="矢印: 下 36">
            <a:extLst>
              <a:ext uri="{FF2B5EF4-FFF2-40B4-BE49-F238E27FC236}">
                <a16:creationId xmlns:a16="http://schemas.microsoft.com/office/drawing/2014/main" id="{5E9F6434-A284-4AE7-872B-23062802F200}"/>
              </a:ext>
            </a:extLst>
          </p:cNvPr>
          <p:cNvSpPr/>
          <p:nvPr/>
        </p:nvSpPr>
        <p:spPr>
          <a:xfrm>
            <a:off x="1522567" y="5265582"/>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8" name="矢印: 下 37">
            <a:extLst>
              <a:ext uri="{FF2B5EF4-FFF2-40B4-BE49-F238E27FC236}">
                <a16:creationId xmlns:a16="http://schemas.microsoft.com/office/drawing/2014/main" id="{F6CC6EC9-235F-435C-93A2-3F1FC98F6653}"/>
              </a:ext>
            </a:extLst>
          </p:cNvPr>
          <p:cNvSpPr/>
          <p:nvPr/>
        </p:nvSpPr>
        <p:spPr>
          <a:xfrm>
            <a:off x="1522566" y="5765979"/>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39" name="矢印: 下 38">
            <a:extLst>
              <a:ext uri="{FF2B5EF4-FFF2-40B4-BE49-F238E27FC236}">
                <a16:creationId xmlns:a16="http://schemas.microsoft.com/office/drawing/2014/main" id="{A89C6178-5A3D-42DE-AD29-8370903C6AE8}"/>
              </a:ext>
            </a:extLst>
          </p:cNvPr>
          <p:cNvSpPr/>
          <p:nvPr/>
        </p:nvSpPr>
        <p:spPr>
          <a:xfrm>
            <a:off x="3658294" y="3167563"/>
            <a:ext cx="364756" cy="188837"/>
          </a:xfrm>
          <a:prstGeom prst="downArrow">
            <a:avLst/>
          </a:prstGeom>
          <a:solidFill>
            <a:srgbClr val="009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40" name="矢印: 下 39">
            <a:extLst>
              <a:ext uri="{FF2B5EF4-FFF2-40B4-BE49-F238E27FC236}">
                <a16:creationId xmlns:a16="http://schemas.microsoft.com/office/drawing/2014/main" id="{4896B4DE-72D5-4D64-B85B-D51CDE0E83B4}"/>
              </a:ext>
            </a:extLst>
          </p:cNvPr>
          <p:cNvSpPr/>
          <p:nvPr/>
        </p:nvSpPr>
        <p:spPr>
          <a:xfrm>
            <a:off x="3661987" y="4155466"/>
            <a:ext cx="364756" cy="188837"/>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41" name="矢印: 下 40">
            <a:extLst>
              <a:ext uri="{FF2B5EF4-FFF2-40B4-BE49-F238E27FC236}">
                <a16:creationId xmlns:a16="http://schemas.microsoft.com/office/drawing/2014/main" id="{DE9CEC3C-A805-443C-8FD7-D38D6E6CBCB3}"/>
              </a:ext>
            </a:extLst>
          </p:cNvPr>
          <p:cNvSpPr/>
          <p:nvPr/>
        </p:nvSpPr>
        <p:spPr>
          <a:xfrm>
            <a:off x="6510235" y="3497481"/>
            <a:ext cx="1085623" cy="618467"/>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Tree>
    <p:extLst>
      <p:ext uri="{BB962C8B-B14F-4D97-AF65-F5344CB8AC3E}">
        <p14:creationId xmlns:p14="http://schemas.microsoft.com/office/powerpoint/2010/main" val="2561909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6">
            <a:extLst>
              <a:ext uri="{FF2B5EF4-FFF2-40B4-BE49-F238E27FC236}">
                <a16:creationId xmlns:a16="http://schemas.microsoft.com/office/drawing/2014/main" id="{010C27EF-32D7-43F3-A943-2DB4AD23BAA1}"/>
              </a:ext>
            </a:extLst>
          </p:cNvPr>
          <p:cNvGraphicFramePr>
            <a:graphicFrameLocks noGrp="1"/>
          </p:cNvGraphicFramePr>
          <p:nvPr>
            <p:extLst>
              <p:ext uri="{D42A27DB-BD31-4B8C-83A1-F6EECF244321}">
                <p14:modId xmlns:p14="http://schemas.microsoft.com/office/powerpoint/2010/main" val="3124035501"/>
              </p:ext>
            </p:extLst>
          </p:nvPr>
        </p:nvGraphicFramePr>
        <p:xfrm>
          <a:off x="654240" y="1039648"/>
          <a:ext cx="5204977" cy="2237283"/>
        </p:xfrm>
        <a:graphic>
          <a:graphicData uri="http://schemas.openxmlformats.org/drawingml/2006/table">
            <a:tbl>
              <a:tblPr firstRow="1" bandRow="1">
                <a:tableStyleId>{5C22544A-7EE6-4342-B048-85BDC9FD1C3A}</a:tableStyleId>
              </a:tblPr>
              <a:tblGrid>
                <a:gridCol w="641778">
                  <a:extLst>
                    <a:ext uri="{9D8B030D-6E8A-4147-A177-3AD203B41FA5}">
                      <a16:colId xmlns:a16="http://schemas.microsoft.com/office/drawing/2014/main" val="654167425"/>
                    </a:ext>
                  </a:extLst>
                </a:gridCol>
                <a:gridCol w="1743799">
                  <a:extLst>
                    <a:ext uri="{9D8B030D-6E8A-4147-A177-3AD203B41FA5}">
                      <a16:colId xmlns:a16="http://schemas.microsoft.com/office/drawing/2014/main" val="3708956417"/>
                    </a:ext>
                  </a:extLst>
                </a:gridCol>
                <a:gridCol w="2819400">
                  <a:extLst>
                    <a:ext uri="{9D8B030D-6E8A-4147-A177-3AD203B41FA5}">
                      <a16:colId xmlns:a16="http://schemas.microsoft.com/office/drawing/2014/main" val="3234961156"/>
                    </a:ext>
                  </a:extLst>
                </a:gridCol>
              </a:tblGrid>
              <a:tr h="248587">
                <a:tc rowSpan="9">
                  <a:txBody>
                    <a:bodyPr/>
                    <a:lstStyle/>
                    <a:p>
                      <a:endParaRPr kumimoji="1" lang="ja-JP" altLang="en-US" sz="900" dirty="0">
                        <a:latin typeface="+mn-ea"/>
                        <a:ea typeface="+mn-ea"/>
                      </a:endParaRP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494D4"/>
                    </a:solidFill>
                  </a:tcPr>
                </a:tc>
                <a:tc>
                  <a:txBody>
                    <a:bodyPr/>
                    <a:lstStyle/>
                    <a:p>
                      <a:r>
                        <a:rPr kumimoji="1" lang="ja-JP" altLang="en-US" sz="900" b="0" dirty="0">
                          <a:solidFill>
                            <a:schemeClr val="tx1"/>
                          </a:solidFill>
                          <a:latin typeface="+mn-ea"/>
                          <a:ea typeface="+mn-ea"/>
                        </a:rPr>
                        <a:t>心理的な仕事の負担</a:t>
                      </a:r>
                      <a:r>
                        <a:rPr kumimoji="1" lang="en-US" altLang="ja-JP" sz="900" b="0" dirty="0">
                          <a:solidFill>
                            <a:schemeClr val="tx1"/>
                          </a:solidFill>
                          <a:latin typeface="+mn-ea"/>
                          <a:ea typeface="+mn-ea"/>
                        </a:rPr>
                        <a:t>(</a:t>
                      </a:r>
                      <a:r>
                        <a:rPr kumimoji="1" lang="ja-JP" altLang="en-US" sz="900" b="0" dirty="0">
                          <a:solidFill>
                            <a:schemeClr val="tx1"/>
                          </a:solidFill>
                          <a:latin typeface="+mn-ea"/>
                          <a:ea typeface="+mn-ea"/>
                        </a:rPr>
                        <a:t>量</a:t>
                      </a:r>
                      <a:r>
                        <a:rPr kumimoji="1" lang="en-US" altLang="ja-JP" sz="900" b="0" dirty="0">
                          <a:solidFill>
                            <a:schemeClr val="tx1"/>
                          </a:solidFill>
                          <a:latin typeface="+mn-ea"/>
                          <a:ea typeface="+mn-ea"/>
                        </a:rPr>
                        <a:t>)</a:t>
                      </a:r>
                      <a:endParaRPr kumimoji="1" lang="ja-JP" altLang="en-US" sz="900" b="0" dirty="0">
                        <a:solidFill>
                          <a:schemeClr val="tx1"/>
                        </a:solidFill>
                        <a:latin typeface="+mn-ea"/>
                        <a:ea typeface="+mn-ea"/>
                      </a:endParaRP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b="0" dirty="0">
                          <a:solidFill>
                            <a:schemeClr val="tx1"/>
                          </a:solidFill>
                          <a:latin typeface="+mn-ea"/>
                          <a:ea typeface="+mn-ea"/>
                        </a:rPr>
                        <a:t>仕事の量的な負荷をどれくらい感じているか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5005331"/>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心理的な仕事の負担</a:t>
                      </a:r>
                      <a:r>
                        <a:rPr kumimoji="1" lang="en-US" altLang="ja-JP" sz="900" b="0" dirty="0">
                          <a:solidFill>
                            <a:schemeClr val="tx1"/>
                          </a:solidFill>
                          <a:latin typeface="+mn-ea"/>
                          <a:ea typeface="+mn-ea"/>
                        </a:rPr>
                        <a:t>(</a:t>
                      </a:r>
                      <a:r>
                        <a:rPr kumimoji="1" lang="ja-JP" altLang="en-US" sz="900" b="0" dirty="0">
                          <a:solidFill>
                            <a:schemeClr val="tx1"/>
                          </a:solidFill>
                          <a:latin typeface="+mn-ea"/>
                          <a:ea typeface="+mn-ea"/>
                        </a:rPr>
                        <a:t>質</a:t>
                      </a:r>
                      <a:r>
                        <a:rPr kumimoji="1" lang="en-US" altLang="ja-JP" sz="900" b="0" dirty="0">
                          <a:solidFill>
                            <a:schemeClr val="tx1"/>
                          </a:solidFill>
                          <a:latin typeface="+mn-ea"/>
                          <a:ea typeface="+mn-ea"/>
                        </a:rPr>
                        <a:t>)</a:t>
                      </a:r>
                      <a:endParaRPr kumimoji="1" lang="ja-JP" altLang="en-US" sz="900" b="0" dirty="0">
                        <a:solidFill>
                          <a:schemeClr val="tx1"/>
                        </a:solidFill>
                        <a:latin typeface="+mn-ea"/>
                        <a:ea typeface="+mn-ea"/>
                      </a:endParaRP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仕事の質的な負担をどれくらい感じているか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7466752"/>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自覚的な身体的負担度</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身体への負担をどれくらい感じているか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6880871"/>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職場の対人関係でのストレス</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対人関係によるストレスをどれくらい感じているか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09947696"/>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職場環境によるストレス</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物理的な職場環境の良し悪しをどう感じているか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5636446"/>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仕事のコントロール度</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仕事をする際に、裁量権をどれくらい感じているか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1666122"/>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技能の活用度</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技能や知識を活用できてるとどれくらい感じているか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7130022"/>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仕事の適性度</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仕事にどれくらい適性があると感じているか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9304160"/>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latin typeface="+mn-ea"/>
                          <a:ea typeface="+mn-ea"/>
                        </a:rPr>
                        <a:t>働きがい</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CFE"/>
                    </a:solidFill>
                  </a:tcPr>
                </a:tc>
                <a:tc>
                  <a:txBody>
                    <a:bodyPr/>
                    <a:lstStyle/>
                    <a:p>
                      <a:r>
                        <a:rPr kumimoji="1" lang="ja-JP" altLang="en-US" sz="900" dirty="0">
                          <a:latin typeface="+mn-ea"/>
                          <a:ea typeface="+mn-ea"/>
                        </a:rPr>
                        <a:t>働きがいをどれくらい感じているか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9657837"/>
                  </a:ext>
                </a:extLst>
              </a:tr>
            </a:tbl>
          </a:graphicData>
        </a:graphic>
      </p:graphicFrame>
      <p:sp>
        <p:nvSpPr>
          <p:cNvPr id="18" name="テキスト ボックス 17">
            <a:extLst>
              <a:ext uri="{FF2B5EF4-FFF2-40B4-BE49-F238E27FC236}">
                <a16:creationId xmlns:a16="http://schemas.microsoft.com/office/drawing/2014/main" id="{5DE6DCB2-A8AB-4E1D-A7F3-0E6AEBB4309D}"/>
              </a:ext>
            </a:extLst>
          </p:cNvPr>
          <p:cNvSpPr txBox="1"/>
          <p:nvPr/>
        </p:nvSpPr>
        <p:spPr>
          <a:xfrm>
            <a:off x="753287" y="1332839"/>
            <a:ext cx="474232" cy="1749897"/>
          </a:xfrm>
          <a:prstGeom prst="rect">
            <a:avLst/>
          </a:prstGeom>
          <a:noFill/>
        </p:spPr>
        <p:txBody>
          <a:bodyPr vert="eaVert" wrap="square" rtlCol="0">
            <a:spAutoFit/>
          </a:bodyPr>
          <a:lstStyle/>
          <a:p>
            <a:r>
              <a:rPr lang="ja-JP" altLang="en-US" sz="941" b="1" dirty="0">
                <a:solidFill>
                  <a:schemeClr val="bg1"/>
                </a:solidFill>
              </a:rPr>
              <a:t>①ストレスの原因となる因子</a:t>
            </a:r>
            <a:endParaRPr lang="en-US" altLang="ja-JP" sz="941" b="1" dirty="0">
              <a:solidFill>
                <a:schemeClr val="bg1"/>
              </a:solidFill>
            </a:endParaRPr>
          </a:p>
          <a:p>
            <a:r>
              <a:rPr lang="ja-JP" altLang="en-US" sz="941" b="1" dirty="0">
                <a:solidFill>
                  <a:schemeClr val="bg1"/>
                </a:solidFill>
              </a:rPr>
              <a:t>　（ストレッサー）</a:t>
            </a:r>
          </a:p>
        </p:txBody>
      </p:sp>
      <p:sp>
        <p:nvSpPr>
          <p:cNvPr id="2" name="タイトル 1">
            <a:extLst>
              <a:ext uri="{FF2B5EF4-FFF2-40B4-BE49-F238E27FC236}">
                <a16:creationId xmlns:a16="http://schemas.microsoft.com/office/drawing/2014/main" id="{56ADC072-2A51-424E-B398-878BF7ED3764}"/>
              </a:ext>
            </a:extLst>
          </p:cNvPr>
          <p:cNvSpPr>
            <a:spLocks noGrp="1"/>
          </p:cNvSpPr>
          <p:nvPr>
            <p:ph type="title"/>
          </p:nvPr>
        </p:nvSpPr>
        <p:spPr>
          <a:xfrm>
            <a:off x="292309" y="22789"/>
            <a:ext cx="8535005" cy="683126"/>
          </a:xfrm>
        </p:spPr>
        <p:txBody>
          <a:bodyPr>
            <a:normAutofit fontScale="90000"/>
          </a:bodyPr>
          <a:lstStyle/>
          <a:p>
            <a:r>
              <a:rPr kumimoji="1" lang="ja-JP" altLang="en-US" b="1" dirty="0">
                <a:latin typeface="メイリオ" panose="020B0604030504040204" pitchFamily="50" charset="-128"/>
                <a:ea typeface="メイリオ" panose="020B0604030504040204" pitchFamily="50" charset="-128"/>
              </a:rPr>
              <a:t>測定項目</a:t>
            </a:r>
          </a:p>
        </p:txBody>
      </p:sp>
      <p:sp>
        <p:nvSpPr>
          <p:cNvPr id="10" name="テキスト ボックス 9">
            <a:extLst>
              <a:ext uri="{FF2B5EF4-FFF2-40B4-BE49-F238E27FC236}">
                <a16:creationId xmlns:a16="http://schemas.microsoft.com/office/drawing/2014/main" id="{0219AC3D-3AD7-4234-8491-56A9B0328538}"/>
              </a:ext>
            </a:extLst>
          </p:cNvPr>
          <p:cNvSpPr txBox="1"/>
          <p:nvPr/>
        </p:nvSpPr>
        <p:spPr>
          <a:xfrm>
            <a:off x="416485" y="3468331"/>
            <a:ext cx="329449" cy="1159667"/>
          </a:xfrm>
          <a:prstGeom prst="rect">
            <a:avLst/>
          </a:prstGeom>
          <a:noFill/>
        </p:spPr>
        <p:txBody>
          <a:bodyPr vert="eaVert" wrap="square" rtlCol="0">
            <a:spAutoFit/>
          </a:bodyPr>
          <a:lstStyle/>
          <a:p>
            <a:r>
              <a:rPr lang="ja-JP" altLang="en-US" sz="941" b="1" dirty="0">
                <a:solidFill>
                  <a:schemeClr val="bg1"/>
                </a:solidFill>
              </a:rPr>
              <a:t>②Ａ行動による対処</a:t>
            </a:r>
          </a:p>
        </p:txBody>
      </p:sp>
      <p:sp>
        <p:nvSpPr>
          <p:cNvPr id="11" name="テキスト ボックス 10">
            <a:extLst>
              <a:ext uri="{FF2B5EF4-FFF2-40B4-BE49-F238E27FC236}">
                <a16:creationId xmlns:a16="http://schemas.microsoft.com/office/drawing/2014/main" id="{078B8A86-F59F-495C-BD8E-AE738F4FA7C6}"/>
              </a:ext>
            </a:extLst>
          </p:cNvPr>
          <p:cNvSpPr txBox="1"/>
          <p:nvPr/>
        </p:nvSpPr>
        <p:spPr>
          <a:xfrm>
            <a:off x="423838" y="4895598"/>
            <a:ext cx="329449" cy="1159667"/>
          </a:xfrm>
          <a:prstGeom prst="rect">
            <a:avLst/>
          </a:prstGeom>
          <a:noFill/>
        </p:spPr>
        <p:txBody>
          <a:bodyPr vert="eaVert" wrap="square" rtlCol="0">
            <a:spAutoFit/>
          </a:bodyPr>
          <a:lstStyle/>
          <a:p>
            <a:r>
              <a:rPr lang="ja-JP" altLang="en-US" sz="941" b="1" dirty="0">
                <a:solidFill>
                  <a:schemeClr val="bg1"/>
                </a:solidFill>
              </a:rPr>
              <a:t>②Ｂ認知による対処</a:t>
            </a:r>
          </a:p>
        </p:txBody>
      </p:sp>
      <p:sp>
        <p:nvSpPr>
          <p:cNvPr id="12" name="スライド番号プレースホルダー 2">
            <a:extLst>
              <a:ext uri="{FF2B5EF4-FFF2-40B4-BE49-F238E27FC236}">
                <a16:creationId xmlns:a16="http://schemas.microsoft.com/office/drawing/2014/main" id="{EB398A0E-B56C-4A76-84A4-C19A6DE5B08C}"/>
              </a:ext>
            </a:extLst>
          </p:cNvPr>
          <p:cNvSpPr>
            <a:spLocks noGrp="1"/>
          </p:cNvSpPr>
          <p:nvPr>
            <p:ph type="sldNum" sz="quarter" idx="4"/>
          </p:nvPr>
        </p:nvSpPr>
        <p:spPr>
          <a:xfrm>
            <a:off x="10190374" y="7296346"/>
            <a:ext cx="488537" cy="258508"/>
          </a:xfrm>
          <a:prstGeom prst="rect">
            <a:avLst/>
          </a:prstGeom>
        </p:spPr>
        <p:txBody>
          <a:bodyPr vert="horz" lIns="91440" tIns="45720" rIns="91440" bIns="45720" rtlCol="0" anchor="ctr"/>
          <a:lstStyle>
            <a:defPPr>
              <a:defRPr lang="en-US"/>
            </a:defPPr>
            <a:lvl1pPr marL="0" algn="ctr" defTabSz="457200" rtl="0" eaLnBrk="1" latinLnBrk="0" hangingPunct="1">
              <a:defRPr sz="1050" b="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EA2F32-5266-4C4D-B19E-605B72E82724}" type="slidenum">
              <a:rPr kumimoji="1" lang="ja-JP" altLang="en-US" smtClean="0"/>
              <a:pPr/>
              <a:t>5</a:t>
            </a:fld>
            <a:endParaRPr kumimoji="1" lang="ja-JP" altLang="en-US" b="0" dirty="0"/>
          </a:p>
        </p:txBody>
      </p:sp>
      <p:graphicFrame>
        <p:nvGraphicFramePr>
          <p:cNvPr id="3" name="表 2">
            <a:extLst>
              <a:ext uri="{FF2B5EF4-FFF2-40B4-BE49-F238E27FC236}">
                <a16:creationId xmlns:a16="http://schemas.microsoft.com/office/drawing/2014/main" id="{B9940D97-41EF-4228-593F-00E4C96F3104}"/>
              </a:ext>
            </a:extLst>
          </p:cNvPr>
          <p:cNvGraphicFramePr>
            <a:graphicFrameLocks noGrp="1"/>
          </p:cNvGraphicFramePr>
          <p:nvPr>
            <p:extLst>
              <p:ext uri="{D42A27DB-BD31-4B8C-83A1-F6EECF244321}">
                <p14:modId xmlns:p14="http://schemas.microsoft.com/office/powerpoint/2010/main" val="3700360003"/>
              </p:ext>
            </p:extLst>
          </p:nvPr>
        </p:nvGraphicFramePr>
        <p:xfrm>
          <a:off x="650969" y="3528022"/>
          <a:ext cx="5204977" cy="1491522"/>
        </p:xfrm>
        <a:graphic>
          <a:graphicData uri="http://schemas.openxmlformats.org/drawingml/2006/table">
            <a:tbl>
              <a:tblPr firstRow="1" bandRow="1">
                <a:tableStyleId>{5C22544A-7EE6-4342-B048-85BDC9FD1C3A}</a:tableStyleId>
              </a:tblPr>
              <a:tblGrid>
                <a:gridCol w="641778">
                  <a:extLst>
                    <a:ext uri="{9D8B030D-6E8A-4147-A177-3AD203B41FA5}">
                      <a16:colId xmlns:a16="http://schemas.microsoft.com/office/drawing/2014/main" val="654167425"/>
                    </a:ext>
                  </a:extLst>
                </a:gridCol>
                <a:gridCol w="1787342">
                  <a:extLst>
                    <a:ext uri="{9D8B030D-6E8A-4147-A177-3AD203B41FA5}">
                      <a16:colId xmlns:a16="http://schemas.microsoft.com/office/drawing/2014/main" val="3708956417"/>
                    </a:ext>
                  </a:extLst>
                </a:gridCol>
                <a:gridCol w="2775857">
                  <a:extLst>
                    <a:ext uri="{9D8B030D-6E8A-4147-A177-3AD203B41FA5}">
                      <a16:colId xmlns:a16="http://schemas.microsoft.com/office/drawing/2014/main" val="3234961156"/>
                    </a:ext>
                  </a:extLst>
                </a:gridCol>
              </a:tblGrid>
              <a:tr h="248587">
                <a:tc rowSpan="6">
                  <a:txBody>
                    <a:bodyPr/>
                    <a:lstStyle/>
                    <a:p>
                      <a:endParaRPr kumimoji="1" lang="ja-JP" altLang="en-US" sz="900" dirty="0"/>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7D31"/>
                    </a:solidFill>
                  </a:tcPr>
                </a:tc>
                <a:tc>
                  <a:txBody>
                    <a:bodyPr/>
                    <a:lstStyle/>
                    <a:p>
                      <a:r>
                        <a:rPr kumimoji="1" lang="ja-JP" altLang="en-US" sz="900" b="0" dirty="0">
                          <a:solidFill>
                            <a:schemeClr val="tx1"/>
                          </a:solidFill>
                        </a:rPr>
                        <a:t>活気</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r>
                        <a:rPr kumimoji="1" lang="ja-JP" altLang="en-US" sz="900" b="0" dirty="0">
                          <a:solidFill>
                            <a:schemeClr val="tx1"/>
                          </a:solidFill>
                        </a:rPr>
                        <a:t>活気をどれくらい感じているか</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5005331"/>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イライラ感</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r>
                        <a:rPr kumimoji="1" lang="ja-JP" altLang="en-US" sz="900" dirty="0"/>
                        <a:t>イライラをどれくらい感じているか</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7466752"/>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疲労感</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r>
                        <a:rPr kumimoji="1" lang="ja-JP" altLang="en-US" sz="900" dirty="0"/>
                        <a:t>疲れをどれくらい感じているか</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6880871"/>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不安感</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r>
                        <a:rPr kumimoji="1" lang="ja-JP" altLang="en-US" sz="900" dirty="0"/>
                        <a:t>不安感をどれくらい感じているか</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2738954"/>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抑うつ感</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r>
                        <a:rPr kumimoji="1" lang="ja-JP" altLang="en-US" sz="900" dirty="0"/>
                        <a:t>落ち込みや憂うつをどれくらい感じているか</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7423890"/>
                  </a:ext>
                </a:extLst>
              </a:tr>
              <a:tr h="248587">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身体愁訴</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r>
                        <a:rPr kumimoji="1" lang="ja-JP" altLang="en-US" sz="900" dirty="0"/>
                        <a:t>身体の不調をどれくらい感じているか</a:t>
                      </a:r>
                    </a:p>
                  </a:txBody>
                  <a:tcPr marL="78203" marR="78203" marT="39101" marB="391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21713849"/>
                  </a:ext>
                </a:extLst>
              </a:tr>
            </a:tbl>
          </a:graphicData>
        </a:graphic>
      </p:graphicFrame>
      <p:sp>
        <p:nvSpPr>
          <p:cNvPr id="4" name="テキスト ボックス 3">
            <a:extLst>
              <a:ext uri="{FF2B5EF4-FFF2-40B4-BE49-F238E27FC236}">
                <a16:creationId xmlns:a16="http://schemas.microsoft.com/office/drawing/2014/main" id="{B1EEF89C-5B76-779F-CB16-5E9A017063F5}"/>
              </a:ext>
            </a:extLst>
          </p:cNvPr>
          <p:cNvSpPr txBox="1"/>
          <p:nvPr/>
        </p:nvSpPr>
        <p:spPr>
          <a:xfrm>
            <a:off x="801589" y="3693949"/>
            <a:ext cx="329449" cy="1159667"/>
          </a:xfrm>
          <a:prstGeom prst="rect">
            <a:avLst/>
          </a:prstGeom>
          <a:noFill/>
        </p:spPr>
        <p:txBody>
          <a:bodyPr vert="eaVert" wrap="square" rtlCol="0">
            <a:spAutoFit/>
          </a:bodyPr>
          <a:lstStyle/>
          <a:p>
            <a:r>
              <a:rPr lang="ja-JP" altLang="en-US" sz="941" b="1" dirty="0">
                <a:solidFill>
                  <a:schemeClr val="bg1"/>
                </a:solidFill>
                <a:latin typeface="+mn-ea"/>
              </a:rPr>
              <a:t>②ストレス反応</a:t>
            </a:r>
          </a:p>
        </p:txBody>
      </p:sp>
      <p:graphicFrame>
        <p:nvGraphicFramePr>
          <p:cNvPr id="5" name="表 4">
            <a:extLst>
              <a:ext uri="{FF2B5EF4-FFF2-40B4-BE49-F238E27FC236}">
                <a16:creationId xmlns:a16="http://schemas.microsoft.com/office/drawing/2014/main" id="{DE165C0D-8FD9-495A-11A8-9AD124B98ABB}"/>
              </a:ext>
            </a:extLst>
          </p:cNvPr>
          <p:cNvGraphicFramePr>
            <a:graphicFrameLocks noGrp="1"/>
          </p:cNvGraphicFramePr>
          <p:nvPr>
            <p:extLst>
              <p:ext uri="{D42A27DB-BD31-4B8C-83A1-F6EECF244321}">
                <p14:modId xmlns:p14="http://schemas.microsoft.com/office/powerpoint/2010/main" val="2969960834"/>
              </p:ext>
            </p:extLst>
          </p:nvPr>
        </p:nvGraphicFramePr>
        <p:xfrm>
          <a:off x="708966" y="5362668"/>
          <a:ext cx="5226747" cy="1098336"/>
        </p:xfrm>
        <a:graphic>
          <a:graphicData uri="http://schemas.openxmlformats.org/drawingml/2006/table">
            <a:tbl>
              <a:tblPr firstRow="1" bandRow="1">
                <a:tableStyleId>{5C22544A-7EE6-4342-B048-85BDC9FD1C3A}</a:tableStyleId>
              </a:tblPr>
              <a:tblGrid>
                <a:gridCol w="641778">
                  <a:extLst>
                    <a:ext uri="{9D8B030D-6E8A-4147-A177-3AD203B41FA5}">
                      <a16:colId xmlns:a16="http://schemas.microsoft.com/office/drawing/2014/main" val="654167425"/>
                    </a:ext>
                  </a:extLst>
                </a:gridCol>
                <a:gridCol w="1798226">
                  <a:extLst>
                    <a:ext uri="{9D8B030D-6E8A-4147-A177-3AD203B41FA5}">
                      <a16:colId xmlns:a16="http://schemas.microsoft.com/office/drawing/2014/main" val="3708956417"/>
                    </a:ext>
                  </a:extLst>
                </a:gridCol>
                <a:gridCol w="2786743">
                  <a:extLst>
                    <a:ext uri="{9D8B030D-6E8A-4147-A177-3AD203B41FA5}">
                      <a16:colId xmlns:a16="http://schemas.microsoft.com/office/drawing/2014/main" val="3234961156"/>
                    </a:ext>
                  </a:extLst>
                </a:gridCol>
              </a:tblGrid>
              <a:tr h="274584">
                <a:tc rowSpan="4">
                  <a:txBody>
                    <a:bodyPr/>
                    <a:lstStyle/>
                    <a:p>
                      <a:endParaRPr kumimoji="1" lang="ja-JP" altLang="en-US" sz="900" dirty="0"/>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kumimoji="1" lang="ja-JP" altLang="en-US" sz="900" b="0" dirty="0">
                          <a:solidFill>
                            <a:schemeClr val="tx1"/>
                          </a:solidFill>
                        </a:rPr>
                        <a:t>上司からのサポート</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r>
                        <a:rPr kumimoji="1" lang="ja-JP" altLang="en-US" sz="900" b="0" dirty="0">
                          <a:solidFill>
                            <a:schemeClr val="tx1"/>
                          </a:solidFill>
                        </a:rPr>
                        <a:t>上司からのサポートをどれくらい感じているか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5005331"/>
                  </a:ext>
                </a:extLst>
              </a:tr>
              <a:tr h="274584">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同僚からのサポート</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r>
                        <a:rPr kumimoji="1" lang="ja-JP" altLang="en-US" sz="900" dirty="0"/>
                        <a:t>同僚からのサポートをどれくらい感じているか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87466752"/>
                  </a:ext>
                </a:extLst>
              </a:tr>
              <a:tr h="274584">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家族や友人からのサポート</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r>
                        <a:rPr kumimoji="1" lang="ja-JP" altLang="en-US" sz="900" dirty="0"/>
                        <a:t>家族や友人のサポートをどれくらい感じているか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6880871"/>
                  </a:ext>
                </a:extLst>
              </a:tr>
              <a:tr h="274584">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900" b="0" dirty="0">
                          <a:solidFill>
                            <a:schemeClr val="tx1"/>
                          </a:solidFill>
                        </a:rPr>
                        <a:t>仕事や生活の満足度</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r>
                        <a:rPr kumimoji="1" lang="ja-JP" altLang="en-US" sz="900" dirty="0"/>
                        <a:t>仕事や家庭生活にどれくらい満足しているか</a:t>
                      </a:r>
                    </a:p>
                  </a:txBody>
                  <a:tcPr marL="78203" marR="78203" marT="39101" marB="391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2738954"/>
                  </a:ext>
                </a:extLst>
              </a:tr>
            </a:tbl>
          </a:graphicData>
        </a:graphic>
      </p:graphicFrame>
      <p:sp>
        <p:nvSpPr>
          <p:cNvPr id="6" name="テキスト ボックス 5">
            <a:extLst>
              <a:ext uri="{FF2B5EF4-FFF2-40B4-BE49-F238E27FC236}">
                <a16:creationId xmlns:a16="http://schemas.microsoft.com/office/drawing/2014/main" id="{BE6CB311-0252-A8EA-9372-94DB637554DA}"/>
              </a:ext>
            </a:extLst>
          </p:cNvPr>
          <p:cNvSpPr txBox="1"/>
          <p:nvPr/>
        </p:nvSpPr>
        <p:spPr>
          <a:xfrm>
            <a:off x="805865" y="5364617"/>
            <a:ext cx="421654" cy="1159667"/>
          </a:xfrm>
          <a:prstGeom prst="rect">
            <a:avLst/>
          </a:prstGeom>
          <a:noFill/>
        </p:spPr>
        <p:txBody>
          <a:bodyPr vert="eaVert" wrap="square" rtlCol="0">
            <a:spAutoFit/>
          </a:bodyPr>
          <a:lstStyle/>
          <a:p>
            <a:r>
              <a:rPr lang="ja-JP" altLang="en-US" sz="770" b="1" dirty="0">
                <a:solidFill>
                  <a:schemeClr val="bg1"/>
                </a:solidFill>
                <a:latin typeface="+mn-ea"/>
              </a:rPr>
              <a:t>③ストレス反応に影響</a:t>
            </a:r>
            <a:endParaRPr lang="en-US" altLang="ja-JP" sz="770" b="1" dirty="0">
              <a:solidFill>
                <a:schemeClr val="bg1"/>
              </a:solidFill>
              <a:latin typeface="+mn-ea"/>
            </a:endParaRPr>
          </a:p>
          <a:p>
            <a:r>
              <a:rPr lang="ja-JP" altLang="en-US" sz="770" b="1" dirty="0">
                <a:solidFill>
                  <a:schemeClr val="bg1"/>
                </a:solidFill>
                <a:latin typeface="+mn-ea"/>
              </a:rPr>
              <a:t>　を与えるその他要因</a:t>
            </a:r>
          </a:p>
        </p:txBody>
      </p:sp>
      <p:pic>
        <p:nvPicPr>
          <p:cNvPr id="1026" name="Picture 2">
            <a:extLst>
              <a:ext uri="{FF2B5EF4-FFF2-40B4-BE49-F238E27FC236}">
                <a16:creationId xmlns:a16="http://schemas.microsoft.com/office/drawing/2014/main" id="{6A32D36F-01D4-14B8-645D-93BFFCD5E84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65341" y="658317"/>
            <a:ext cx="2424419" cy="24244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0A4BA5B-B1E3-C2C7-9BA8-80E87B97F85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8908" y="2740739"/>
            <a:ext cx="2237283" cy="22372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364EBE4-44C5-B5EB-1B11-15F46DCC16D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52474" y="4662909"/>
            <a:ext cx="2237284" cy="2237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20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0EA873-8F56-45C5-8204-3737B4833BFF}"/>
              </a:ext>
            </a:extLst>
          </p:cNvPr>
          <p:cNvSpPr>
            <a:spLocks noGrp="1"/>
          </p:cNvSpPr>
          <p:nvPr>
            <p:ph type="title"/>
          </p:nvPr>
        </p:nvSpPr>
        <p:spPr>
          <a:xfrm>
            <a:off x="539059" y="40137"/>
            <a:ext cx="8453485" cy="683126"/>
          </a:xfrm>
        </p:spPr>
        <p:txBody>
          <a:bodyPr>
            <a:noAutofit/>
          </a:bodyPr>
          <a:lstStyle/>
          <a:p>
            <a:r>
              <a:rPr kumimoji="1" lang="ja-JP" altLang="en-US" sz="4000" b="1" dirty="0">
                <a:latin typeface="メイリオ" panose="020B0604030504040204" pitchFamily="50" charset="-128"/>
                <a:ea typeface="メイリオ" panose="020B0604030504040204" pitchFamily="50" charset="-128"/>
              </a:rPr>
              <a:t>ストレスチェックの基本指標①</a:t>
            </a:r>
          </a:p>
        </p:txBody>
      </p:sp>
      <p:sp>
        <p:nvSpPr>
          <p:cNvPr id="3" name="スライド番号プレースホルダー 2">
            <a:extLst>
              <a:ext uri="{FF2B5EF4-FFF2-40B4-BE49-F238E27FC236}">
                <a16:creationId xmlns:a16="http://schemas.microsoft.com/office/drawing/2014/main" id="{149D599B-80B2-49BF-989C-3877933E974D}"/>
              </a:ext>
            </a:extLst>
          </p:cNvPr>
          <p:cNvSpPr>
            <a:spLocks noGrp="1"/>
          </p:cNvSpPr>
          <p:nvPr>
            <p:ph type="sldNum" sz="quarter" idx="4"/>
          </p:nvPr>
        </p:nvSpPr>
        <p:spPr>
          <a:xfrm>
            <a:off x="10190374" y="7296346"/>
            <a:ext cx="488537" cy="258508"/>
          </a:xfrm>
          <a:prstGeom prst="rect">
            <a:avLst/>
          </a:prstGeom>
        </p:spPr>
        <p:txBody>
          <a:bodyPr vert="horz" lIns="91440" tIns="45720" rIns="91440" bIns="45720" rtlCol="0" anchor="ctr"/>
          <a:lstStyle>
            <a:defPPr>
              <a:defRPr lang="en-US"/>
            </a:defPPr>
            <a:lvl1pPr marL="0" algn="ctr" defTabSz="457200" rtl="0" eaLnBrk="1" latinLnBrk="0" hangingPunct="1">
              <a:defRPr sz="1050" b="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EA2F32-5266-4C4D-B19E-605B72E82724}" type="slidenum">
              <a:rPr kumimoji="1" lang="ja-JP" altLang="en-US" smtClean="0"/>
              <a:pPr/>
              <a:t>6</a:t>
            </a:fld>
            <a:endParaRPr kumimoji="1" lang="ja-JP" altLang="en-US" b="0" dirty="0"/>
          </a:p>
        </p:txBody>
      </p:sp>
      <p:sp>
        <p:nvSpPr>
          <p:cNvPr id="6" name="正方形/長方形 5">
            <a:extLst>
              <a:ext uri="{FF2B5EF4-FFF2-40B4-BE49-F238E27FC236}">
                <a16:creationId xmlns:a16="http://schemas.microsoft.com/office/drawing/2014/main" id="{364CBB6F-D7F4-41CD-B08B-585FC8722BF5}"/>
              </a:ext>
            </a:extLst>
          </p:cNvPr>
          <p:cNvSpPr/>
          <p:nvPr/>
        </p:nvSpPr>
        <p:spPr>
          <a:xfrm>
            <a:off x="215060" y="1262591"/>
            <a:ext cx="1810387" cy="1368947"/>
          </a:xfrm>
          <a:prstGeom prst="rect">
            <a:avLst/>
          </a:prstGeom>
          <a:solidFill>
            <a:srgbClr val="0092D3"/>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539" b="1" dirty="0">
                <a:latin typeface="+mn-ea"/>
              </a:rPr>
              <a:t>【</a:t>
            </a:r>
            <a:r>
              <a:rPr lang="ja-JP" altLang="en-US" sz="1539" b="1" dirty="0">
                <a:latin typeface="+mn-ea"/>
              </a:rPr>
              <a:t>指標１</a:t>
            </a:r>
            <a:r>
              <a:rPr lang="en-US" altLang="ja-JP" sz="1539" b="1" dirty="0">
                <a:latin typeface="+mn-ea"/>
              </a:rPr>
              <a:t>】</a:t>
            </a:r>
          </a:p>
          <a:p>
            <a:pPr algn="ctr"/>
            <a:r>
              <a:rPr lang="ja-JP" altLang="en-US" sz="1539" b="1" dirty="0">
                <a:latin typeface="+mn-ea"/>
              </a:rPr>
              <a:t>総合健康リスク</a:t>
            </a:r>
          </a:p>
        </p:txBody>
      </p:sp>
      <p:sp>
        <p:nvSpPr>
          <p:cNvPr id="51" name="テキスト ボックス 50">
            <a:extLst>
              <a:ext uri="{FF2B5EF4-FFF2-40B4-BE49-F238E27FC236}">
                <a16:creationId xmlns:a16="http://schemas.microsoft.com/office/drawing/2014/main" id="{F2967D70-0668-449B-92F0-1A4CE39BB8F4}"/>
              </a:ext>
            </a:extLst>
          </p:cNvPr>
          <p:cNvSpPr txBox="1"/>
          <p:nvPr/>
        </p:nvSpPr>
        <p:spPr>
          <a:xfrm>
            <a:off x="2025446" y="1262591"/>
            <a:ext cx="6975672" cy="1368948"/>
          </a:xfrm>
          <a:prstGeom prst="rect">
            <a:avLst/>
          </a:prstGeom>
          <a:noFill/>
          <a:ln>
            <a:solidFill>
              <a:schemeClr val="tx1">
                <a:lumMod val="50000"/>
                <a:lumOff val="50000"/>
              </a:schemeClr>
            </a:solidFill>
          </a:ln>
        </p:spPr>
        <p:txBody>
          <a:bodyPr wrap="square">
            <a:noAutofit/>
          </a:bodyPr>
          <a:lstStyle/>
          <a:p>
            <a:r>
              <a:rPr lang="ja-JP" altLang="en-US" sz="1368" dirty="0">
                <a:latin typeface="+mn-ea"/>
              </a:rPr>
              <a:t>職場が持つメンタル不調のリスクは、「総合健康リスク」で分かります。</a:t>
            </a:r>
            <a:endParaRPr lang="en-US" altLang="ja-JP" sz="1368" dirty="0">
              <a:latin typeface="+mn-ea"/>
            </a:endParaRPr>
          </a:p>
          <a:p>
            <a:r>
              <a:rPr lang="ja-JP" altLang="en-US" sz="1368" dirty="0">
                <a:latin typeface="+mn-ea"/>
              </a:rPr>
              <a:t>この指数は、厚生労働省のストレス測定研究グループが開発した「職業性ストレス簡易調査票」にて定義されているものです。このリスクが高いほど、職場改善に取り組む必要があるといえます。</a:t>
            </a:r>
            <a:endParaRPr lang="en-US" altLang="ja-JP" sz="1368" dirty="0">
              <a:latin typeface="+mn-ea"/>
            </a:endParaRPr>
          </a:p>
          <a:p>
            <a:r>
              <a:rPr lang="ja-JP" altLang="en-US" sz="1368" dirty="0">
                <a:latin typeface="+mn-ea"/>
              </a:rPr>
              <a:t>総合健康リスクは</a:t>
            </a:r>
            <a:r>
              <a:rPr lang="ja-JP" altLang="en-US" sz="1368" b="1" dirty="0">
                <a:latin typeface="+mn-ea"/>
              </a:rPr>
              <a:t>全国平均を</a:t>
            </a:r>
            <a:r>
              <a:rPr lang="en-US" altLang="ja-JP" sz="1368" b="1" dirty="0">
                <a:latin typeface="+mn-ea"/>
              </a:rPr>
              <a:t>100</a:t>
            </a:r>
            <a:r>
              <a:rPr lang="ja-JP" altLang="en-US" sz="1368" dirty="0">
                <a:latin typeface="+mn-ea"/>
              </a:rPr>
              <a:t>として、</a:t>
            </a:r>
            <a:r>
              <a:rPr lang="en-US" altLang="ja-JP" sz="1368" dirty="0">
                <a:latin typeface="+mn-ea"/>
              </a:rPr>
              <a:t>120</a:t>
            </a:r>
            <a:r>
              <a:rPr lang="ja-JP" altLang="en-US" sz="1368" dirty="0">
                <a:latin typeface="+mn-ea"/>
              </a:rPr>
              <a:t>の場合は職場のストレス反応や疾病休業のリスクが通常の</a:t>
            </a:r>
            <a:r>
              <a:rPr lang="en-US" altLang="ja-JP" sz="1368" dirty="0">
                <a:latin typeface="+mn-ea"/>
              </a:rPr>
              <a:t>20%</a:t>
            </a:r>
            <a:r>
              <a:rPr lang="ja-JP" altLang="en-US" sz="1368" dirty="0">
                <a:latin typeface="+mn-ea"/>
              </a:rPr>
              <a:t>増しと予想されます。</a:t>
            </a:r>
          </a:p>
        </p:txBody>
      </p:sp>
      <p:grpSp>
        <p:nvGrpSpPr>
          <p:cNvPr id="9" name="グループ化 8">
            <a:extLst>
              <a:ext uri="{FF2B5EF4-FFF2-40B4-BE49-F238E27FC236}">
                <a16:creationId xmlns:a16="http://schemas.microsoft.com/office/drawing/2014/main" id="{8FED3287-1B52-4A1B-BE86-960342A89030}"/>
              </a:ext>
            </a:extLst>
          </p:cNvPr>
          <p:cNvGrpSpPr/>
          <p:nvPr/>
        </p:nvGrpSpPr>
        <p:grpSpPr>
          <a:xfrm>
            <a:off x="134034" y="2903367"/>
            <a:ext cx="8985418" cy="879220"/>
            <a:chOff x="182683" y="3000636"/>
            <a:chExt cx="10506387" cy="1028046"/>
          </a:xfrm>
        </p:grpSpPr>
        <p:sp>
          <p:nvSpPr>
            <p:cNvPr id="31" name="テキスト ボックス 30">
              <a:extLst>
                <a:ext uri="{FF2B5EF4-FFF2-40B4-BE49-F238E27FC236}">
                  <a16:creationId xmlns:a16="http://schemas.microsoft.com/office/drawing/2014/main" id="{64A76C2E-696F-4542-9DF4-573D18EACA47}"/>
                </a:ext>
              </a:extLst>
            </p:cNvPr>
            <p:cNvSpPr txBox="1"/>
            <p:nvPr/>
          </p:nvSpPr>
          <p:spPr>
            <a:xfrm>
              <a:off x="5919312" y="3268322"/>
              <a:ext cx="495874" cy="477209"/>
            </a:xfrm>
            <a:prstGeom prst="rect">
              <a:avLst/>
            </a:prstGeom>
            <a:noFill/>
          </p:spPr>
          <p:txBody>
            <a:bodyPr wrap="square" anchor="ctr">
              <a:spAutoFit/>
            </a:bodyPr>
            <a:lstStyle/>
            <a:p>
              <a:pPr algn="ctr"/>
              <a:r>
                <a:rPr lang="en-US" altLang="ja-JP" sz="2052" dirty="0">
                  <a:latin typeface="+mn-ea"/>
                </a:rPr>
                <a:t>×</a:t>
              </a:r>
              <a:endParaRPr lang="ja-JP" altLang="en-US" sz="2052" dirty="0">
                <a:latin typeface="+mn-ea"/>
              </a:endParaRPr>
            </a:p>
          </p:txBody>
        </p:sp>
        <p:grpSp>
          <p:nvGrpSpPr>
            <p:cNvPr id="7" name="グループ化 6">
              <a:extLst>
                <a:ext uri="{FF2B5EF4-FFF2-40B4-BE49-F238E27FC236}">
                  <a16:creationId xmlns:a16="http://schemas.microsoft.com/office/drawing/2014/main" id="{19DCE762-7D18-4A75-9D69-4BBC9D43C97F}"/>
                </a:ext>
              </a:extLst>
            </p:cNvPr>
            <p:cNvGrpSpPr/>
            <p:nvPr/>
          </p:nvGrpSpPr>
          <p:grpSpPr>
            <a:xfrm>
              <a:off x="9601802" y="3266809"/>
              <a:ext cx="1087268" cy="488003"/>
              <a:chOff x="9693242" y="3256073"/>
              <a:chExt cx="1087268" cy="488003"/>
            </a:xfrm>
          </p:grpSpPr>
          <p:sp>
            <p:nvSpPr>
              <p:cNvPr id="32" name="テキスト ボックス 31">
                <a:extLst>
                  <a:ext uri="{FF2B5EF4-FFF2-40B4-BE49-F238E27FC236}">
                    <a16:creationId xmlns:a16="http://schemas.microsoft.com/office/drawing/2014/main" id="{112C0DF5-D128-432D-A324-20CA8634E545}"/>
                  </a:ext>
                </a:extLst>
              </p:cNvPr>
              <p:cNvSpPr txBox="1"/>
              <p:nvPr/>
            </p:nvSpPr>
            <p:spPr>
              <a:xfrm>
                <a:off x="9693242" y="3266868"/>
                <a:ext cx="495874" cy="477208"/>
              </a:xfrm>
              <a:prstGeom prst="rect">
                <a:avLst/>
              </a:prstGeom>
              <a:noFill/>
            </p:spPr>
            <p:txBody>
              <a:bodyPr wrap="square">
                <a:spAutoFit/>
              </a:bodyPr>
              <a:lstStyle/>
              <a:p>
                <a:pPr algn="ctr"/>
                <a:r>
                  <a:rPr lang="en-US" altLang="ja-JP" sz="2052" dirty="0">
                    <a:latin typeface="+mn-ea"/>
                  </a:rPr>
                  <a:t>÷</a:t>
                </a:r>
                <a:endParaRPr lang="ja-JP" altLang="en-US" sz="2052" dirty="0">
                  <a:latin typeface="+mn-ea"/>
                </a:endParaRPr>
              </a:p>
            </p:txBody>
          </p:sp>
          <p:sp>
            <p:nvSpPr>
              <p:cNvPr id="33" name="テキスト ボックス 32">
                <a:extLst>
                  <a:ext uri="{FF2B5EF4-FFF2-40B4-BE49-F238E27FC236}">
                    <a16:creationId xmlns:a16="http://schemas.microsoft.com/office/drawing/2014/main" id="{B922AF5C-B306-4549-9C17-DF89F7041024}"/>
                  </a:ext>
                </a:extLst>
              </p:cNvPr>
              <p:cNvSpPr txBox="1"/>
              <p:nvPr/>
            </p:nvSpPr>
            <p:spPr>
              <a:xfrm>
                <a:off x="9868841" y="3256073"/>
                <a:ext cx="911669" cy="477209"/>
              </a:xfrm>
              <a:prstGeom prst="rect">
                <a:avLst/>
              </a:prstGeom>
              <a:noFill/>
            </p:spPr>
            <p:txBody>
              <a:bodyPr wrap="square" anchor="ctr">
                <a:spAutoFit/>
              </a:bodyPr>
              <a:lstStyle/>
              <a:p>
                <a:pPr algn="ctr"/>
                <a:r>
                  <a:rPr lang="en-US" altLang="ja-JP" sz="2052" dirty="0">
                    <a:latin typeface="+mn-ea"/>
                  </a:rPr>
                  <a:t>100</a:t>
                </a:r>
                <a:endParaRPr lang="ja-JP" altLang="en-US" sz="2052" dirty="0">
                  <a:latin typeface="+mn-ea"/>
                </a:endParaRPr>
              </a:p>
            </p:txBody>
          </p:sp>
        </p:grpSp>
        <p:grpSp>
          <p:nvGrpSpPr>
            <p:cNvPr id="8" name="グループ化 7">
              <a:extLst>
                <a:ext uri="{FF2B5EF4-FFF2-40B4-BE49-F238E27FC236}">
                  <a16:creationId xmlns:a16="http://schemas.microsoft.com/office/drawing/2014/main" id="{81787275-3C4F-4AA7-9CA2-2D030418AA5B}"/>
                </a:ext>
              </a:extLst>
            </p:cNvPr>
            <p:cNvGrpSpPr/>
            <p:nvPr/>
          </p:nvGrpSpPr>
          <p:grpSpPr>
            <a:xfrm>
              <a:off x="2670005" y="3000636"/>
              <a:ext cx="3312000" cy="1028046"/>
              <a:chOff x="2718772" y="2969859"/>
              <a:chExt cx="3312000" cy="1028046"/>
            </a:xfrm>
          </p:grpSpPr>
          <p:sp>
            <p:nvSpPr>
              <p:cNvPr id="29" name="テキスト ボックス 28">
                <a:extLst>
                  <a:ext uri="{FF2B5EF4-FFF2-40B4-BE49-F238E27FC236}">
                    <a16:creationId xmlns:a16="http://schemas.microsoft.com/office/drawing/2014/main" id="{61EE0878-6CBC-42C3-86CC-D5C8A7597466}"/>
                  </a:ext>
                </a:extLst>
              </p:cNvPr>
              <p:cNvSpPr txBox="1"/>
              <p:nvPr/>
            </p:nvSpPr>
            <p:spPr>
              <a:xfrm>
                <a:off x="2718772" y="2969859"/>
                <a:ext cx="3312000" cy="1008000"/>
              </a:xfrm>
              <a:prstGeom prst="rect">
                <a:avLst/>
              </a:prstGeom>
              <a:noFill/>
              <a:ln>
                <a:solidFill>
                  <a:schemeClr val="bg1">
                    <a:lumMod val="50000"/>
                  </a:schemeClr>
                </a:solidFill>
              </a:ln>
            </p:spPr>
            <p:txBody>
              <a:bodyPr wrap="square">
                <a:noAutofit/>
              </a:bodyPr>
              <a:lstStyle/>
              <a:p>
                <a:pPr algn="ctr"/>
                <a:r>
                  <a:rPr lang="ja-JP" altLang="en-US" sz="1710" b="1" dirty="0">
                    <a:latin typeface="+mn-ea"/>
                  </a:rPr>
                  <a:t>健康リスク指標</a:t>
                </a:r>
                <a:r>
                  <a:rPr lang="en-US" altLang="ja-JP" sz="1710" b="1" dirty="0">
                    <a:latin typeface="+mn-ea"/>
                  </a:rPr>
                  <a:t>1</a:t>
                </a:r>
              </a:p>
              <a:p>
                <a:pPr algn="ctr"/>
                <a:r>
                  <a:rPr lang="ja-JP" altLang="en-US" sz="1197" dirty="0">
                    <a:latin typeface="+mn-ea"/>
                  </a:rPr>
                  <a:t>（ストレッサー）</a:t>
                </a:r>
                <a:endParaRPr lang="en-US" altLang="ja-JP" sz="1197" dirty="0">
                  <a:latin typeface="+mn-ea"/>
                </a:endParaRPr>
              </a:p>
            </p:txBody>
          </p:sp>
          <p:sp>
            <p:nvSpPr>
              <p:cNvPr id="35" name="テキスト ボックス 34">
                <a:extLst>
                  <a:ext uri="{FF2B5EF4-FFF2-40B4-BE49-F238E27FC236}">
                    <a16:creationId xmlns:a16="http://schemas.microsoft.com/office/drawing/2014/main" id="{635B21A8-9A3C-4E44-AC08-FDE6BDE4CF21}"/>
                  </a:ext>
                </a:extLst>
              </p:cNvPr>
              <p:cNvSpPr txBox="1"/>
              <p:nvPr/>
            </p:nvSpPr>
            <p:spPr>
              <a:xfrm>
                <a:off x="2718772" y="3520772"/>
                <a:ext cx="3312000" cy="477133"/>
              </a:xfrm>
              <a:prstGeom prst="rect">
                <a:avLst/>
              </a:prstGeom>
              <a:noFill/>
            </p:spPr>
            <p:txBody>
              <a:bodyPr wrap="square">
                <a:spAutoFit/>
              </a:bodyPr>
              <a:lstStyle/>
              <a:p>
                <a:r>
                  <a:rPr lang="ja-JP" altLang="en-US" sz="1026" dirty="0">
                    <a:latin typeface="+mn-ea"/>
                  </a:rPr>
                  <a:t>仕事の量的負荷、仕事のコントロールの平均点から得られた健康リスクの数値</a:t>
                </a:r>
                <a:endParaRPr lang="en-US" altLang="ja-JP" sz="1026" dirty="0">
                  <a:latin typeface="+mn-ea"/>
                </a:endParaRPr>
              </a:p>
            </p:txBody>
          </p:sp>
        </p:grpSp>
        <p:sp>
          <p:nvSpPr>
            <p:cNvPr id="28" name="テキスト ボックス 27">
              <a:extLst>
                <a:ext uri="{FF2B5EF4-FFF2-40B4-BE49-F238E27FC236}">
                  <a16:creationId xmlns:a16="http://schemas.microsoft.com/office/drawing/2014/main" id="{E0633B8A-C5C7-4D3A-ADE5-64480ABFB2A0}"/>
                </a:ext>
              </a:extLst>
            </p:cNvPr>
            <p:cNvSpPr txBox="1">
              <a:spLocks/>
            </p:cNvSpPr>
            <p:nvPr/>
          </p:nvSpPr>
          <p:spPr>
            <a:xfrm>
              <a:off x="182683" y="3005214"/>
              <a:ext cx="2116834" cy="1008000"/>
            </a:xfrm>
            <a:prstGeom prst="rect">
              <a:avLst/>
            </a:prstGeom>
            <a:noFill/>
            <a:ln>
              <a:solidFill>
                <a:schemeClr val="bg1">
                  <a:lumMod val="50000"/>
                </a:schemeClr>
              </a:solidFill>
            </a:ln>
          </p:spPr>
          <p:txBody>
            <a:bodyPr wrap="square" anchor="ctr">
              <a:noAutofit/>
            </a:bodyPr>
            <a:lstStyle/>
            <a:p>
              <a:pPr algn="ctr"/>
              <a:r>
                <a:rPr lang="ja-JP" altLang="en-US" sz="1710" b="1" dirty="0">
                  <a:latin typeface="+mn-ea"/>
                </a:rPr>
                <a:t>健康リスク</a:t>
              </a:r>
              <a:endParaRPr lang="en-US" altLang="ja-JP" sz="1710" b="1" dirty="0">
                <a:latin typeface="+mn-ea"/>
              </a:endParaRPr>
            </a:p>
          </p:txBody>
        </p:sp>
        <p:grpSp>
          <p:nvGrpSpPr>
            <p:cNvPr id="5" name="グループ化 4">
              <a:extLst>
                <a:ext uri="{FF2B5EF4-FFF2-40B4-BE49-F238E27FC236}">
                  <a16:creationId xmlns:a16="http://schemas.microsoft.com/office/drawing/2014/main" id="{8F4D10A1-4650-4E50-997E-471C126946D5}"/>
                </a:ext>
              </a:extLst>
            </p:cNvPr>
            <p:cNvGrpSpPr/>
            <p:nvPr/>
          </p:nvGrpSpPr>
          <p:grpSpPr>
            <a:xfrm>
              <a:off x="6352493" y="3000636"/>
              <a:ext cx="3312000" cy="1028046"/>
              <a:chOff x="6446191" y="2969859"/>
              <a:chExt cx="3312000" cy="1028046"/>
            </a:xfrm>
          </p:grpSpPr>
          <p:sp>
            <p:nvSpPr>
              <p:cNvPr id="30" name="テキスト ボックス 29">
                <a:extLst>
                  <a:ext uri="{FF2B5EF4-FFF2-40B4-BE49-F238E27FC236}">
                    <a16:creationId xmlns:a16="http://schemas.microsoft.com/office/drawing/2014/main" id="{8B5E7923-9604-4C06-96E2-F322F69FCDDF}"/>
                  </a:ext>
                </a:extLst>
              </p:cNvPr>
              <p:cNvSpPr txBox="1"/>
              <p:nvPr/>
            </p:nvSpPr>
            <p:spPr>
              <a:xfrm>
                <a:off x="6446191" y="2969859"/>
                <a:ext cx="3312000" cy="1008000"/>
              </a:xfrm>
              <a:prstGeom prst="rect">
                <a:avLst/>
              </a:prstGeom>
              <a:noFill/>
              <a:ln>
                <a:solidFill>
                  <a:schemeClr val="bg1">
                    <a:lumMod val="50000"/>
                  </a:schemeClr>
                </a:solidFill>
              </a:ln>
            </p:spPr>
            <p:txBody>
              <a:bodyPr wrap="square">
                <a:noAutofit/>
              </a:bodyPr>
              <a:lstStyle/>
              <a:p>
                <a:pPr algn="ctr"/>
                <a:r>
                  <a:rPr lang="ja-JP" altLang="en-US" sz="1710" b="1" dirty="0">
                    <a:latin typeface="+mn-ea"/>
                  </a:rPr>
                  <a:t>健康リスク指標</a:t>
                </a:r>
                <a:r>
                  <a:rPr lang="en-US" altLang="ja-JP" sz="1710" b="1" dirty="0">
                    <a:latin typeface="+mn-ea"/>
                  </a:rPr>
                  <a:t>2</a:t>
                </a:r>
              </a:p>
              <a:p>
                <a:pPr algn="ctr"/>
                <a:r>
                  <a:rPr lang="ja-JP" altLang="en-US" sz="1197" dirty="0">
                    <a:latin typeface="+mn-ea"/>
                  </a:rPr>
                  <a:t>（ソーシャルサポート）</a:t>
                </a:r>
                <a:endParaRPr lang="en-US" altLang="ja-JP" sz="1197" dirty="0">
                  <a:latin typeface="+mn-ea"/>
                </a:endParaRPr>
              </a:p>
            </p:txBody>
          </p:sp>
          <p:sp>
            <p:nvSpPr>
              <p:cNvPr id="34" name="テキスト ボックス 33">
                <a:extLst>
                  <a:ext uri="{FF2B5EF4-FFF2-40B4-BE49-F238E27FC236}">
                    <a16:creationId xmlns:a16="http://schemas.microsoft.com/office/drawing/2014/main" id="{84310A60-985B-44DA-88AB-EFF78EB0C671}"/>
                  </a:ext>
                </a:extLst>
              </p:cNvPr>
              <p:cNvSpPr txBox="1"/>
              <p:nvPr/>
            </p:nvSpPr>
            <p:spPr>
              <a:xfrm>
                <a:off x="6446191" y="3520772"/>
                <a:ext cx="3312000" cy="477133"/>
              </a:xfrm>
              <a:prstGeom prst="rect">
                <a:avLst/>
              </a:prstGeom>
              <a:noFill/>
            </p:spPr>
            <p:txBody>
              <a:bodyPr wrap="square">
                <a:spAutoFit/>
              </a:bodyPr>
              <a:lstStyle/>
              <a:p>
                <a:r>
                  <a:rPr lang="ja-JP" altLang="en-US" sz="1026" dirty="0">
                    <a:latin typeface="+mn-ea"/>
                  </a:rPr>
                  <a:t>上司の支援、同僚の支援の平均点から得られた健康リスクの数値</a:t>
                </a:r>
              </a:p>
            </p:txBody>
          </p:sp>
        </p:grpSp>
        <p:sp>
          <p:nvSpPr>
            <p:cNvPr id="36" name="テキスト ボックス 35">
              <a:extLst>
                <a:ext uri="{FF2B5EF4-FFF2-40B4-BE49-F238E27FC236}">
                  <a16:creationId xmlns:a16="http://schemas.microsoft.com/office/drawing/2014/main" id="{43F44227-4FDD-44F8-A565-7EFE78A040FD}"/>
                </a:ext>
              </a:extLst>
            </p:cNvPr>
            <p:cNvSpPr txBox="1"/>
            <p:nvPr/>
          </p:nvSpPr>
          <p:spPr>
            <a:xfrm>
              <a:off x="2236824" y="3268322"/>
              <a:ext cx="495874" cy="477209"/>
            </a:xfrm>
            <a:prstGeom prst="rect">
              <a:avLst/>
            </a:prstGeom>
            <a:noFill/>
          </p:spPr>
          <p:txBody>
            <a:bodyPr wrap="square" anchor="ctr">
              <a:spAutoFit/>
            </a:bodyPr>
            <a:lstStyle/>
            <a:p>
              <a:pPr algn="ctr"/>
              <a:r>
                <a:rPr lang="ja-JP" altLang="en-US" sz="2052" dirty="0">
                  <a:latin typeface="+mn-ea"/>
                </a:rPr>
                <a:t>＝</a:t>
              </a:r>
              <a:endParaRPr lang="en-US" altLang="ja-JP" sz="2052" dirty="0">
                <a:latin typeface="+mn-ea"/>
              </a:endParaRPr>
            </a:p>
          </p:txBody>
        </p:sp>
      </p:grpSp>
      <p:grpSp>
        <p:nvGrpSpPr>
          <p:cNvPr id="4" name="グループ化 3">
            <a:extLst>
              <a:ext uri="{FF2B5EF4-FFF2-40B4-BE49-F238E27FC236}">
                <a16:creationId xmlns:a16="http://schemas.microsoft.com/office/drawing/2014/main" id="{B07E80C4-377A-4561-BDAE-C834A5FAFCA7}"/>
              </a:ext>
            </a:extLst>
          </p:cNvPr>
          <p:cNvGrpSpPr/>
          <p:nvPr/>
        </p:nvGrpSpPr>
        <p:grpSpPr>
          <a:xfrm>
            <a:off x="2269369" y="4079754"/>
            <a:ext cx="4605264" cy="2040667"/>
            <a:chOff x="2029969" y="4513313"/>
            <a:chExt cx="5384801" cy="2386092"/>
          </a:xfrm>
        </p:grpSpPr>
        <p:cxnSp>
          <p:nvCxnSpPr>
            <p:cNvPr id="11" name="直線コネクタ 10">
              <a:extLst>
                <a:ext uri="{FF2B5EF4-FFF2-40B4-BE49-F238E27FC236}">
                  <a16:creationId xmlns:a16="http://schemas.microsoft.com/office/drawing/2014/main" id="{C53901BF-A432-4E99-B053-FFFEFD9CA024}"/>
                </a:ext>
              </a:extLst>
            </p:cNvPr>
            <p:cNvCxnSpPr/>
            <p:nvPr/>
          </p:nvCxnSpPr>
          <p:spPr>
            <a:xfrm>
              <a:off x="3733225" y="5000818"/>
              <a:ext cx="0" cy="1889443"/>
            </a:xfrm>
            <a:prstGeom prst="line">
              <a:avLst/>
            </a:prstGeom>
          </p:spPr>
          <p:style>
            <a:lnRef idx="1">
              <a:schemeClr val="dk1"/>
            </a:lnRef>
            <a:fillRef idx="0">
              <a:schemeClr val="dk1"/>
            </a:fillRef>
            <a:effectRef idx="0">
              <a:schemeClr val="dk1"/>
            </a:effectRef>
            <a:fontRef idx="minor">
              <a:schemeClr val="tx1"/>
            </a:fontRef>
          </p:style>
        </p:cxnSp>
        <p:cxnSp>
          <p:nvCxnSpPr>
            <p:cNvPr id="13" name="直線コネクタ 12">
              <a:extLst>
                <a:ext uri="{FF2B5EF4-FFF2-40B4-BE49-F238E27FC236}">
                  <a16:creationId xmlns:a16="http://schemas.microsoft.com/office/drawing/2014/main" id="{C6162D7F-2416-4FCE-8459-214388EE4014}"/>
                </a:ext>
              </a:extLst>
            </p:cNvPr>
            <p:cNvCxnSpPr>
              <a:cxnSpLocks/>
            </p:cNvCxnSpPr>
            <p:nvPr/>
          </p:nvCxnSpPr>
          <p:spPr>
            <a:xfrm flipV="1">
              <a:off x="3733225" y="6890261"/>
              <a:ext cx="3611880" cy="9144"/>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A9434B30-37FB-409A-A329-41E180464074}"/>
                </a:ext>
              </a:extLst>
            </p:cNvPr>
            <p:cNvCxnSpPr>
              <a:cxnSpLocks/>
            </p:cNvCxnSpPr>
            <p:nvPr/>
          </p:nvCxnSpPr>
          <p:spPr>
            <a:xfrm>
              <a:off x="5752209" y="4982530"/>
              <a:ext cx="0" cy="1889443"/>
            </a:xfrm>
            <a:prstGeom prst="line">
              <a:avLst/>
            </a:prstGeom>
            <a:ln w="19050">
              <a:solidFill>
                <a:schemeClr val="bg1">
                  <a:lumMod val="75000"/>
                </a:schemeClr>
              </a:solidFill>
              <a:prstDash val="sysDot"/>
            </a:ln>
          </p:spPr>
          <p:style>
            <a:lnRef idx="1">
              <a:schemeClr val="dk1"/>
            </a:lnRef>
            <a:fillRef idx="0">
              <a:schemeClr val="dk1"/>
            </a:fillRef>
            <a:effectRef idx="0">
              <a:schemeClr val="dk1"/>
            </a:effectRef>
            <a:fontRef idx="minor">
              <a:schemeClr val="tx1"/>
            </a:fontRef>
          </p:style>
        </p:cxnSp>
        <p:sp>
          <p:nvSpPr>
            <p:cNvPr id="18" name="正方形/長方形 17">
              <a:extLst>
                <a:ext uri="{FF2B5EF4-FFF2-40B4-BE49-F238E27FC236}">
                  <a16:creationId xmlns:a16="http://schemas.microsoft.com/office/drawing/2014/main" id="{2275071E-62D1-452B-B61C-2453D8A6B8E2}"/>
                </a:ext>
              </a:extLst>
            </p:cNvPr>
            <p:cNvSpPr/>
            <p:nvPr/>
          </p:nvSpPr>
          <p:spPr>
            <a:xfrm>
              <a:off x="5491610" y="4728752"/>
              <a:ext cx="491038" cy="18309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26" b="1" dirty="0">
                  <a:solidFill>
                    <a:schemeClr val="accent1"/>
                  </a:solidFill>
                  <a:latin typeface="+mn-ea"/>
                </a:rPr>
                <a:t>100</a:t>
              </a:r>
              <a:endParaRPr lang="ja-JP" altLang="en-US" sz="1026" b="1" dirty="0">
                <a:solidFill>
                  <a:schemeClr val="accent1"/>
                </a:solidFill>
                <a:latin typeface="+mn-ea"/>
              </a:endParaRPr>
            </a:p>
          </p:txBody>
        </p:sp>
        <p:sp>
          <p:nvSpPr>
            <p:cNvPr id="19" name="正方形/長方形 18">
              <a:extLst>
                <a:ext uri="{FF2B5EF4-FFF2-40B4-BE49-F238E27FC236}">
                  <a16:creationId xmlns:a16="http://schemas.microsoft.com/office/drawing/2014/main" id="{D3F0A752-73E4-4005-9DDB-39F28EFE0F8C}"/>
                </a:ext>
              </a:extLst>
            </p:cNvPr>
            <p:cNvSpPr/>
            <p:nvPr/>
          </p:nvSpPr>
          <p:spPr>
            <a:xfrm>
              <a:off x="5341509" y="4513313"/>
              <a:ext cx="811073" cy="183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accent1"/>
                  </a:solidFill>
                  <a:latin typeface="+mn-ea"/>
                </a:rPr>
                <a:t>全国平均</a:t>
              </a:r>
            </a:p>
          </p:txBody>
        </p:sp>
        <p:sp>
          <p:nvSpPr>
            <p:cNvPr id="20" name="正方形/長方形 19">
              <a:extLst>
                <a:ext uri="{FF2B5EF4-FFF2-40B4-BE49-F238E27FC236}">
                  <a16:creationId xmlns:a16="http://schemas.microsoft.com/office/drawing/2014/main" id="{807B1FEF-63F6-4D66-ADE0-8781BE77F3B2}"/>
                </a:ext>
              </a:extLst>
            </p:cNvPr>
            <p:cNvSpPr/>
            <p:nvPr/>
          </p:nvSpPr>
          <p:spPr>
            <a:xfrm>
              <a:off x="6166886" y="4728752"/>
              <a:ext cx="491038" cy="183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26" b="1" dirty="0">
                  <a:solidFill>
                    <a:schemeClr val="tx1"/>
                  </a:solidFill>
                  <a:latin typeface="+mn-ea"/>
                </a:rPr>
                <a:t>120</a:t>
              </a:r>
              <a:endParaRPr lang="ja-JP" altLang="en-US" sz="1026" b="1" dirty="0">
                <a:solidFill>
                  <a:schemeClr val="tx1"/>
                </a:solidFill>
                <a:latin typeface="+mn-ea"/>
              </a:endParaRPr>
            </a:p>
          </p:txBody>
        </p:sp>
        <p:sp>
          <p:nvSpPr>
            <p:cNvPr id="21" name="正方形/長方形 20">
              <a:extLst>
                <a:ext uri="{FF2B5EF4-FFF2-40B4-BE49-F238E27FC236}">
                  <a16:creationId xmlns:a16="http://schemas.microsoft.com/office/drawing/2014/main" id="{AAD9F4CB-95BC-47E9-867B-73D60E174473}"/>
                </a:ext>
              </a:extLst>
            </p:cNvPr>
            <p:cNvSpPr/>
            <p:nvPr/>
          </p:nvSpPr>
          <p:spPr>
            <a:xfrm>
              <a:off x="6770398" y="4728752"/>
              <a:ext cx="491038" cy="183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26" b="1" dirty="0">
                  <a:solidFill>
                    <a:srgbClr val="FF0000"/>
                  </a:solidFill>
                  <a:latin typeface="+mn-ea"/>
                </a:rPr>
                <a:t>150</a:t>
              </a:r>
              <a:endParaRPr lang="ja-JP" altLang="en-US" sz="1026" b="1" dirty="0">
                <a:solidFill>
                  <a:srgbClr val="FF0000"/>
                </a:solidFill>
                <a:latin typeface="+mn-ea"/>
              </a:endParaRPr>
            </a:p>
          </p:txBody>
        </p:sp>
        <p:grpSp>
          <p:nvGrpSpPr>
            <p:cNvPr id="12" name="グループ化 11">
              <a:extLst>
                <a:ext uri="{FF2B5EF4-FFF2-40B4-BE49-F238E27FC236}">
                  <a16:creationId xmlns:a16="http://schemas.microsoft.com/office/drawing/2014/main" id="{EAE37E58-95AD-49BC-9B99-0F33E8725628}"/>
                </a:ext>
              </a:extLst>
            </p:cNvPr>
            <p:cNvGrpSpPr/>
            <p:nvPr/>
          </p:nvGrpSpPr>
          <p:grpSpPr>
            <a:xfrm>
              <a:off x="2029970" y="5683350"/>
              <a:ext cx="4375243" cy="438895"/>
              <a:chOff x="2029970" y="5395403"/>
              <a:chExt cx="4375243" cy="438895"/>
            </a:xfrm>
          </p:grpSpPr>
          <p:sp>
            <p:nvSpPr>
              <p:cNvPr id="15" name="正方形/長方形 14">
                <a:extLst>
                  <a:ext uri="{FF2B5EF4-FFF2-40B4-BE49-F238E27FC236}">
                    <a16:creationId xmlns:a16="http://schemas.microsoft.com/office/drawing/2014/main" id="{BE6A22E3-7CD3-4B07-AD52-7429ABD092FC}"/>
                  </a:ext>
                </a:extLst>
              </p:cNvPr>
              <p:cNvSpPr/>
              <p:nvPr/>
            </p:nvSpPr>
            <p:spPr>
              <a:xfrm>
                <a:off x="3741213" y="5395403"/>
                <a:ext cx="2664000" cy="43889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tx1"/>
                    </a:solidFill>
                    <a:latin typeface="+mn-ea"/>
                  </a:rPr>
                  <a:t>職場のストレス反応や疾病休業の</a:t>
                </a:r>
                <a:endParaRPr lang="en-US" altLang="ja-JP" sz="1026" b="1" dirty="0">
                  <a:solidFill>
                    <a:schemeClr val="tx1"/>
                  </a:solidFill>
                  <a:latin typeface="+mn-ea"/>
                </a:endParaRPr>
              </a:p>
              <a:p>
                <a:pPr algn="ctr"/>
                <a:r>
                  <a:rPr lang="ja-JP" altLang="en-US" sz="1026" b="1" dirty="0">
                    <a:solidFill>
                      <a:schemeClr val="tx1"/>
                    </a:solidFill>
                    <a:latin typeface="+mn-ea"/>
                  </a:rPr>
                  <a:t>リスクが通常の</a:t>
                </a:r>
                <a:r>
                  <a:rPr lang="en-US" altLang="ja-JP" sz="1026" b="1" dirty="0">
                    <a:solidFill>
                      <a:schemeClr val="tx1"/>
                    </a:solidFill>
                    <a:latin typeface="+mn-ea"/>
                  </a:rPr>
                  <a:t>20%</a:t>
                </a:r>
                <a:r>
                  <a:rPr lang="ja-JP" altLang="en-US" sz="1026" b="1" dirty="0">
                    <a:solidFill>
                      <a:schemeClr val="tx1"/>
                    </a:solidFill>
                    <a:latin typeface="+mn-ea"/>
                  </a:rPr>
                  <a:t>ＵＰ</a:t>
                </a:r>
              </a:p>
            </p:txBody>
          </p:sp>
          <p:sp>
            <p:nvSpPr>
              <p:cNvPr id="24" name="正方形/長方形 23">
                <a:extLst>
                  <a:ext uri="{FF2B5EF4-FFF2-40B4-BE49-F238E27FC236}">
                    <a16:creationId xmlns:a16="http://schemas.microsoft.com/office/drawing/2014/main" id="{E0DE6617-C51F-4116-B2C3-B91A5DDCBBF0}"/>
                  </a:ext>
                </a:extLst>
              </p:cNvPr>
              <p:cNvSpPr/>
              <p:nvPr/>
            </p:nvSpPr>
            <p:spPr>
              <a:xfrm>
                <a:off x="2029970" y="5434850"/>
                <a:ext cx="1625406" cy="360000"/>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tx1"/>
                    </a:solidFill>
                    <a:latin typeface="+mn-ea"/>
                  </a:rPr>
                  <a:t>総合健康リスク</a:t>
                </a:r>
                <a:r>
                  <a:rPr lang="en-US" altLang="ja-JP" sz="1026" b="1" dirty="0">
                    <a:solidFill>
                      <a:schemeClr val="tx1"/>
                    </a:solidFill>
                    <a:latin typeface="+mn-ea"/>
                  </a:rPr>
                  <a:t>120</a:t>
                </a:r>
                <a:endParaRPr lang="ja-JP" altLang="en-US" sz="1026" b="1" dirty="0">
                  <a:solidFill>
                    <a:schemeClr val="tx1"/>
                  </a:solidFill>
                  <a:latin typeface="+mn-ea"/>
                </a:endParaRPr>
              </a:p>
            </p:txBody>
          </p:sp>
        </p:grpSp>
        <p:grpSp>
          <p:nvGrpSpPr>
            <p:cNvPr id="22" name="グループ化 21">
              <a:extLst>
                <a:ext uri="{FF2B5EF4-FFF2-40B4-BE49-F238E27FC236}">
                  <a16:creationId xmlns:a16="http://schemas.microsoft.com/office/drawing/2014/main" id="{4F8523ED-0DC9-4229-BCEC-887932249956}"/>
                </a:ext>
              </a:extLst>
            </p:cNvPr>
            <p:cNvGrpSpPr/>
            <p:nvPr/>
          </p:nvGrpSpPr>
          <p:grpSpPr>
            <a:xfrm>
              <a:off x="2029969" y="6277613"/>
              <a:ext cx="3733222" cy="438895"/>
              <a:chOff x="2029969" y="6012437"/>
              <a:chExt cx="3733222" cy="438895"/>
            </a:xfrm>
          </p:grpSpPr>
          <p:sp>
            <p:nvSpPr>
              <p:cNvPr id="23" name="正方形/長方形 22">
                <a:extLst>
                  <a:ext uri="{FF2B5EF4-FFF2-40B4-BE49-F238E27FC236}">
                    <a16:creationId xmlns:a16="http://schemas.microsoft.com/office/drawing/2014/main" id="{D4D7B99C-82DB-40B1-A8CC-7F29C5D1E1E7}"/>
                  </a:ext>
                </a:extLst>
              </p:cNvPr>
              <p:cNvSpPr/>
              <p:nvPr/>
            </p:nvSpPr>
            <p:spPr>
              <a:xfrm>
                <a:off x="2029969" y="6051884"/>
                <a:ext cx="1625407"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bg1"/>
                    </a:solidFill>
                    <a:latin typeface="+mn-ea"/>
                  </a:rPr>
                  <a:t>総合健康リスク</a:t>
                </a:r>
                <a:r>
                  <a:rPr lang="en-US" altLang="ja-JP" sz="1026" b="1" dirty="0">
                    <a:solidFill>
                      <a:schemeClr val="bg1"/>
                    </a:solidFill>
                    <a:latin typeface="+mn-ea"/>
                  </a:rPr>
                  <a:t>100</a:t>
                </a:r>
                <a:endParaRPr lang="ja-JP" altLang="en-US" sz="1026" b="1" dirty="0">
                  <a:solidFill>
                    <a:schemeClr val="bg1"/>
                  </a:solidFill>
                  <a:latin typeface="+mn-ea"/>
                </a:endParaRPr>
              </a:p>
            </p:txBody>
          </p:sp>
          <p:sp>
            <p:nvSpPr>
              <p:cNvPr id="14" name="正方形/長方形 13">
                <a:extLst>
                  <a:ext uri="{FF2B5EF4-FFF2-40B4-BE49-F238E27FC236}">
                    <a16:creationId xmlns:a16="http://schemas.microsoft.com/office/drawing/2014/main" id="{9C360D04-B0AD-4D5F-B7E7-B47AF51FD842}"/>
                  </a:ext>
                </a:extLst>
              </p:cNvPr>
              <p:cNvSpPr/>
              <p:nvPr/>
            </p:nvSpPr>
            <p:spPr>
              <a:xfrm>
                <a:off x="3741213" y="6012437"/>
                <a:ext cx="2021978" cy="438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latin typeface="+mn-ea"/>
                  </a:rPr>
                  <a:t>全国平均</a:t>
                </a:r>
              </a:p>
            </p:txBody>
          </p:sp>
        </p:grpSp>
        <p:cxnSp>
          <p:nvCxnSpPr>
            <p:cNvPr id="38" name="直線コネクタ 37">
              <a:extLst>
                <a:ext uri="{FF2B5EF4-FFF2-40B4-BE49-F238E27FC236}">
                  <a16:creationId xmlns:a16="http://schemas.microsoft.com/office/drawing/2014/main" id="{7425CDC6-0DB5-4B99-A0AE-D4F48145D6F1}"/>
                </a:ext>
              </a:extLst>
            </p:cNvPr>
            <p:cNvCxnSpPr>
              <a:cxnSpLocks/>
            </p:cNvCxnSpPr>
            <p:nvPr/>
          </p:nvCxnSpPr>
          <p:spPr>
            <a:xfrm>
              <a:off x="6412405" y="4982530"/>
              <a:ext cx="0" cy="1889443"/>
            </a:xfrm>
            <a:prstGeom prst="line">
              <a:avLst/>
            </a:prstGeom>
            <a:ln w="19050">
              <a:solidFill>
                <a:schemeClr val="bg1">
                  <a:lumMod val="75000"/>
                </a:schemeClr>
              </a:solidFill>
              <a:prstDash val="sysDot"/>
            </a:ln>
          </p:spPr>
          <p:style>
            <a:lnRef idx="1">
              <a:schemeClr val="dk1"/>
            </a:lnRef>
            <a:fillRef idx="0">
              <a:schemeClr val="dk1"/>
            </a:fillRef>
            <a:effectRef idx="0">
              <a:schemeClr val="dk1"/>
            </a:effectRef>
            <a:fontRef idx="minor">
              <a:schemeClr val="tx1"/>
            </a:fontRef>
          </p:style>
        </p:cxnSp>
        <p:cxnSp>
          <p:nvCxnSpPr>
            <p:cNvPr id="39" name="直線コネクタ 38">
              <a:extLst>
                <a:ext uri="{FF2B5EF4-FFF2-40B4-BE49-F238E27FC236}">
                  <a16:creationId xmlns:a16="http://schemas.microsoft.com/office/drawing/2014/main" id="{CC5DEBAB-54DB-4A7B-941F-56F6064BA497}"/>
                </a:ext>
              </a:extLst>
            </p:cNvPr>
            <p:cNvCxnSpPr>
              <a:cxnSpLocks/>
            </p:cNvCxnSpPr>
            <p:nvPr/>
          </p:nvCxnSpPr>
          <p:spPr>
            <a:xfrm>
              <a:off x="7009234" y="4982530"/>
              <a:ext cx="0" cy="1889443"/>
            </a:xfrm>
            <a:prstGeom prst="line">
              <a:avLst/>
            </a:prstGeom>
            <a:ln w="19050">
              <a:solidFill>
                <a:schemeClr val="bg1">
                  <a:lumMod val="75000"/>
                </a:schemeClr>
              </a:solidFill>
              <a:prstDash val="sysDot"/>
            </a:ln>
          </p:spPr>
          <p:style>
            <a:lnRef idx="1">
              <a:schemeClr val="dk1"/>
            </a:lnRef>
            <a:fillRef idx="0">
              <a:schemeClr val="dk1"/>
            </a:fillRef>
            <a:effectRef idx="0">
              <a:schemeClr val="dk1"/>
            </a:effectRef>
            <a:fontRef idx="minor">
              <a:schemeClr val="tx1"/>
            </a:fontRef>
          </p:style>
        </p:cxnSp>
        <p:grpSp>
          <p:nvGrpSpPr>
            <p:cNvPr id="10" name="グループ化 9">
              <a:extLst>
                <a:ext uri="{FF2B5EF4-FFF2-40B4-BE49-F238E27FC236}">
                  <a16:creationId xmlns:a16="http://schemas.microsoft.com/office/drawing/2014/main" id="{7DF5252B-E281-4A36-854D-648D6583F9D2}"/>
                </a:ext>
              </a:extLst>
            </p:cNvPr>
            <p:cNvGrpSpPr/>
            <p:nvPr/>
          </p:nvGrpSpPr>
          <p:grpSpPr>
            <a:xfrm>
              <a:off x="2029969" y="5089087"/>
              <a:ext cx="4987244" cy="438895"/>
              <a:chOff x="2029969" y="4823911"/>
              <a:chExt cx="4987244" cy="438895"/>
            </a:xfrm>
          </p:grpSpPr>
          <p:sp>
            <p:nvSpPr>
              <p:cNvPr id="25" name="正方形/長方形 24">
                <a:extLst>
                  <a:ext uri="{FF2B5EF4-FFF2-40B4-BE49-F238E27FC236}">
                    <a16:creationId xmlns:a16="http://schemas.microsoft.com/office/drawing/2014/main" id="{1F322ECE-BDDD-494F-96F2-6A6B0BB51BCB}"/>
                  </a:ext>
                </a:extLst>
              </p:cNvPr>
              <p:cNvSpPr/>
              <p:nvPr/>
            </p:nvSpPr>
            <p:spPr>
              <a:xfrm>
                <a:off x="2029969" y="4863358"/>
                <a:ext cx="1625406" cy="36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bg1"/>
                    </a:solidFill>
                    <a:latin typeface="+mn-ea"/>
                  </a:rPr>
                  <a:t>総合健康リスク</a:t>
                </a:r>
                <a:r>
                  <a:rPr lang="en-US" altLang="ja-JP" sz="1026" b="1" dirty="0">
                    <a:solidFill>
                      <a:schemeClr val="bg1"/>
                    </a:solidFill>
                    <a:latin typeface="+mn-ea"/>
                  </a:rPr>
                  <a:t>150</a:t>
                </a:r>
                <a:endParaRPr lang="ja-JP" altLang="en-US" sz="1026" b="1" dirty="0">
                  <a:solidFill>
                    <a:schemeClr val="bg1"/>
                  </a:solidFill>
                  <a:latin typeface="+mn-ea"/>
                </a:endParaRPr>
              </a:p>
            </p:txBody>
          </p:sp>
          <p:sp>
            <p:nvSpPr>
              <p:cNvPr id="16" name="正方形/長方形 15">
                <a:extLst>
                  <a:ext uri="{FF2B5EF4-FFF2-40B4-BE49-F238E27FC236}">
                    <a16:creationId xmlns:a16="http://schemas.microsoft.com/office/drawing/2014/main" id="{8D1EC31E-2477-4E12-86A9-E5C4B01D13A0}"/>
                  </a:ext>
                </a:extLst>
              </p:cNvPr>
              <p:cNvSpPr/>
              <p:nvPr/>
            </p:nvSpPr>
            <p:spPr>
              <a:xfrm>
                <a:off x="3741213" y="4823911"/>
                <a:ext cx="3276000" cy="43889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bg1"/>
                    </a:solidFill>
                    <a:latin typeface="+mn-ea"/>
                  </a:rPr>
                  <a:t>健康問題が顕在化している例が多く</a:t>
                </a:r>
                <a:endParaRPr lang="en-US" altLang="ja-JP" sz="1026" b="1" dirty="0">
                  <a:solidFill>
                    <a:schemeClr val="bg1"/>
                  </a:solidFill>
                  <a:latin typeface="+mn-ea"/>
                </a:endParaRPr>
              </a:p>
              <a:p>
                <a:pPr algn="ctr"/>
                <a:r>
                  <a:rPr lang="ja-JP" altLang="en-US" sz="1026" b="1" dirty="0">
                    <a:solidFill>
                      <a:schemeClr val="bg1"/>
                    </a:solidFill>
                    <a:latin typeface="+mn-ea"/>
                  </a:rPr>
                  <a:t>早急な改善が必要な状態</a:t>
                </a:r>
              </a:p>
            </p:txBody>
          </p:sp>
        </p:grpSp>
        <p:sp>
          <p:nvSpPr>
            <p:cNvPr id="40" name="正方形/長方形 39">
              <a:extLst>
                <a:ext uri="{FF2B5EF4-FFF2-40B4-BE49-F238E27FC236}">
                  <a16:creationId xmlns:a16="http://schemas.microsoft.com/office/drawing/2014/main" id="{EAF70C7B-9331-4D93-80E5-D385BC6E8CEE}"/>
                </a:ext>
              </a:extLst>
            </p:cNvPr>
            <p:cNvSpPr/>
            <p:nvPr/>
          </p:nvSpPr>
          <p:spPr>
            <a:xfrm>
              <a:off x="6603697" y="4513313"/>
              <a:ext cx="811073" cy="183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rgbClr val="FF0000"/>
                  </a:solidFill>
                  <a:latin typeface="+mn-ea"/>
                </a:rPr>
                <a:t>危険</a:t>
              </a:r>
            </a:p>
          </p:txBody>
        </p:sp>
        <p:sp>
          <p:nvSpPr>
            <p:cNvPr id="41" name="正方形/長方形 40">
              <a:extLst>
                <a:ext uri="{FF2B5EF4-FFF2-40B4-BE49-F238E27FC236}">
                  <a16:creationId xmlns:a16="http://schemas.microsoft.com/office/drawing/2014/main" id="{1885B3A6-8EF4-421E-B893-02DC0E086C0B}"/>
                </a:ext>
              </a:extLst>
            </p:cNvPr>
            <p:cNvSpPr/>
            <p:nvPr/>
          </p:nvSpPr>
          <p:spPr>
            <a:xfrm>
              <a:off x="6006868" y="4513313"/>
              <a:ext cx="811073" cy="1830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26" b="1" dirty="0">
                  <a:solidFill>
                    <a:schemeClr val="tx1"/>
                  </a:solidFill>
                  <a:latin typeface="+mn-ea"/>
                </a:rPr>
                <a:t>注意</a:t>
              </a:r>
            </a:p>
          </p:txBody>
        </p:sp>
      </p:grpSp>
    </p:spTree>
    <p:extLst>
      <p:ext uri="{BB962C8B-B14F-4D97-AF65-F5344CB8AC3E}">
        <p14:creationId xmlns:p14="http://schemas.microsoft.com/office/powerpoint/2010/main" val="1586010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0EA873-8F56-45C5-8204-3737B4833BFF}"/>
              </a:ext>
            </a:extLst>
          </p:cNvPr>
          <p:cNvSpPr>
            <a:spLocks noGrp="1"/>
          </p:cNvSpPr>
          <p:nvPr>
            <p:ph type="title"/>
          </p:nvPr>
        </p:nvSpPr>
        <p:spPr>
          <a:xfrm>
            <a:off x="450780" y="87303"/>
            <a:ext cx="8453485" cy="683126"/>
          </a:xfrm>
        </p:spPr>
        <p:txBody>
          <a:bodyPr>
            <a:normAutofit fontScale="90000"/>
          </a:bodyPr>
          <a:lstStyle/>
          <a:p>
            <a:r>
              <a:rPr kumimoji="1" lang="ja-JP" altLang="en-US" b="1" dirty="0">
                <a:latin typeface="メイリオ" panose="020B0604030504040204" pitchFamily="50" charset="-128"/>
                <a:ea typeface="メイリオ" panose="020B0604030504040204" pitchFamily="50" charset="-128"/>
              </a:rPr>
              <a:t>ストレスチェックの基本指標②</a:t>
            </a:r>
          </a:p>
        </p:txBody>
      </p:sp>
      <p:sp>
        <p:nvSpPr>
          <p:cNvPr id="3" name="スライド番号プレースホルダー 2">
            <a:extLst>
              <a:ext uri="{FF2B5EF4-FFF2-40B4-BE49-F238E27FC236}">
                <a16:creationId xmlns:a16="http://schemas.microsoft.com/office/drawing/2014/main" id="{149D599B-80B2-49BF-989C-3877933E974D}"/>
              </a:ext>
            </a:extLst>
          </p:cNvPr>
          <p:cNvSpPr>
            <a:spLocks noGrp="1"/>
          </p:cNvSpPr>
          <p:nvPr>
            <p:ph type="sldNum" sz="quarter" idx="4"/>
          </p:nvPr>
        </p:nvSpPr>
        <p:spPr>
          <a:xfrm>
            <a:off x="10190374" y="7296346"/>
            <a:ext cx="488537" cy="258508"/>
          </a:xfrm>
          <a:prstGeom prst="rect">
            <a:avLst/>
          </a:prstGeom>
        </p:spPr>
        <p:txBody>
          <a:bodyPr vert="horz" lIns="91440" tIns="45720" rIns="91440" bIns="45720" rtlCol="0" anchor="ctr"/>
          <a:lstStyle>
            <a:defPPr>
              <a:defRPr lang="en-US"/>
            </a:defPPr>
            <a:lvl1pPr marL="0" algn="ctr" defTabSz="457200" rtl="0" eaLnBrk="1" latinLnBrk="0" hangingPunct="1">
              <a:defRPr sz="1050" b="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EA2F32-5266-4C4D-B19E-605B72E82724}" type="slidenum">
              <a:rPr kumimoji="1" lang="ja-JP" altLang="en-US" smtClean="0"/>
              <a:pPr/>
              <a:t>7</a:t>
            </a:fld>
            <a:endParaRPr kumimoji="1" lang="ja-JP" altLang="en-US" b="0" dirty="0"/>
          </a:p>
        </p:txBody>
      </p:sp>
      <p:sp>
        <p:nvSpPr>
          <p:cNvPr id="6" name="正方形/長方形 5">
            <a:extLst>
              <a:ext uri="{FF2B5EF4-FFF2-40B4-BE49-F238E27FC236}">
                <a16:creationId xmlns:a16="http://schemas.microsoft.com/office/drawing/2014/main" id="{364CBB6F-D7F4-41CD-B08B-585FC8722BF5}"/>
              </a:ext>
            </a:extLst>
          </p:cNvPr>
          <p:cNvSpPr/>
          <p:nvPr/>
        </p:nvSpPr>
        <p:spPr>
          <a:xfrm>
            <a:off x="215060" y="1262591"/>
            <a:ext cx="1810387" cy="1368947"/>
          </a:xfrm>
          <a:prstGeom prst="rect">
            <a:avLst/>
          </a:prstGeom>
          <a:solidFill>
            <a:srgbClr val="0092D3"/>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539" b="1" dirty="0">
                <a:latin typeface="+mn-ea"/>
              </a:rPr>
              <a:t>【</a:t>
            </a:r>
            <a:r>
              <a:rPr lang="ja-JP" altLang="en-US" sz="1539" b="1" dirty="0">
                <a:latin typeface="+mn-ea"/>
              </a:rPr>
              <a:t>指標２</a:t>
            </a:r>
            <a:r>
              <a:rPr lang="en-US" altLang="ja-JP" sz="1539" b="1" dirty="0">
                <a:latin typeface="+mn-ea"/>
              </a:rPr>
              <a:t>】</a:t>
            </a:r>
          </a:p>
          <a:p>
            <a:pPr algn="ctr"/>
            <a:r>
              <a:rPr lang="ja-JP" altLang="en-US" sz="1539" b="1" dirty="0">
                <a:latin typeface="+mn-ea"/>
              </a:rPr>
              <a:t>高ストレス者数</a:t>
            </a:r>
          </a:p>
        </p:txBody>
      </p:sp>
      <p:sp>
        <p:nvSpPr>
          <p:cNvPr id="51" name="テキスト ボックス 50">
            <a:extLst>
              <a:ext uri="{FF2B5EF4-FFF2-40B4-BE49-F238E27FC236}">
                <a16:creationId xmlns:a16="http://schemas.microsoft.com/office/drawing/2014/main" id="{F2967D70-0668-449B-92F0-1A4CE39BB8F4}"/>
              </a:ext>
            </a:extLst>
          </p:cNvPr>
          <p:cNvSpPr txBox="1"/>
          <p:nvPr/>
        </p:nvSpPr>
        <p:spPr>
          <a:xfrm>
            <a:off x="2025446" y="1262591"/>
            <a:ext cx="6975672" cy="1368948"/>
          </a:xfrm>
          <a:prstGeom prst="rect">
            <a:avLst/>
          </a:prstGeom>
          <a:noFill/>
          <a:ln>
            <a:solidFill>
              <a:schemeClr val="tx1">
                <a:lumMod val="50000"/>
                <a:lumOff val="50000"/>
              </a:schemeClr>
            </a:solidFill>
          </a:ln>
        </p:spPr>
        <p:txBody>
          <a:bodyPr wrap="square">
            <a:noAutofit/>
          </a:bodyPr>
          <a:lstStyle/>
          <a:p>
            <a:r>
              <a:rPr lang="ja-JP" altLang="en-US" sz="1368" dirty="0">
                <a:latin typeface="+mn-ea"/>
              </a:rPr>
              <a:t>「高ストレス者」とは、ストレスによる体や心の反応に対して、強く自覚症状を感じられている人や、自覚症状が一定程度あり、かつストレスの原因や周囲のサポートの状況が著しく悪い人が該当します。</a:t>
            </a:r>
            <a:endParaRPr lang="en-US" altLang="ja-JP" sz="1368" dirty="0">
              <a:latin typeface="+mn-ea"/>
            </a:endParaRPr>
          </a:p>
          <a:p>
            <a:r>
              <a:rPr lang="ja-JP" altLang="en-US" sz="1368" dirty="0">
                <a:latin typeface="+mn-ea"/>
              </a:rPr>
              <a:t>厚生労働省では上位</a:t>
            </a:r>
            <a:r>
              <a:rPr lang="en-US" altLang="ja-JP" sz="1368" dirty="0">
                <a:latin typeface="+mn-ea"/>
              </a:rPr>
              <a:t>10</a:t>
            </a:r>
            <a:r>
              <a:rPr lang="ja-JP" altLang="en-US" sz="1368" dirty="0">
                <a:latin typeface="+mn-ea"/>
              </a:rPr>
              <a:t>％を高ストレス者とすることを標準としているため、</a:t>
            </a:r>
            <a:r>
              <a:rPr lang="ja-JP" altLang="en-US" sz="1368" b="1" dirty="0">
                <a:latin typeface="+mn-ea"/>
              </a:rPr>
              <a:t>高ストレス者割合は</a:t>
            </a:r>
            <a:r>
              <a:rPr lang="en-US" altLang="ja-JP" sz="1368" b="1" dirty="0">
                <a:latin typeface="+mn-ea"/>
              </a:rPr>
              <a:t>10%</a:t>
            </a:r>
            <a:r>
              <a:rPr lang="ja-JP" altLang="en-US" sz="1368" b="1" dirty="0">
                <a:latin typeface="+mn-ea"/>
              </a:rPr>
              <a:t>を基準に結果を確認します。</a:t>
            </a:r>
            <a:endParaRPr lang="en-US" altLang="ja-JP" sz="1368" b="1" dirty="0">
              <a:latin typeface="+mn-ea"/>
            </a:endParaRPr>
          </a:p>
          <a:p>
            <a:r>
              <a:rPr lang="en-US" altLang="ja-JP" sz="1368" dirty="0">
                <a:latin typeface="+mn-ea"/>
              </a:rPr>
              <a:t>※</a:t>
            </a:r>
            <a:r>
              <a:rPr lang="ja-JP" altLang="en-US" sz="1368" dirty="0">
                <a:latin typeface="+mn-ea"/>
              </a:rPr>
              <a:t>「高ストレス者」は「心身のストレス反応（</a:t>
            </a:r>
            <a:r>
              <a:rPr lang="en-US" altLang="ja-JP" sz="1368" dirty="0">
                <a:latin typeface="+mn-ea"/>
              </a:rPr>
              <a:t>29</a:t>
            </a:r>
            <a:r>
              <a:rPr lang="ja-JP" altLang="en-US" sz="1368" dirty="0">
                <a:latin typeface="+mn-ea"/>
              </a:rPr>
              <a:t>項目）」をもとに測定します。</a:t>
            </a:r>
            <a:endParaRPr lang="en-US" altLang="ja-JP" sz="1368" dirty="0">
              <a:latin typeface="+mn-ea"/>
            </a:endParaRPr>
          </a:p>
        </p:txBody>
      </p:sp>
      <p:graphicFrame>
        <p:nvGraphicFramePr>
          <p:cNvPr id="58" name="表 4">
            <a:extLst>
              <a:ext uri="{FF2B5EF4-FFF2-40B4-BE49-F238E27FC236}">
                <a16:creationId xmlns:a16="http://schemas.microsoft.com/office/drawing/2014/main" id="{7A4003E1-2B43-4D09-8E7B-6E4D1D8B1DCF}"/>
              </a:ext>
            </a:extLst>
          </p:cNvPr>
          <p:cNvGraphicFramePr>
            <a:graphicFrameLocks noGrp="1"/>
          </p:cNvGraphicFramePr>
          <p:nvPr/>
        </p:nvGraphicFramePr>
        <p:xfrm>
          <a:off x="4677523" y="2828751"/>
          <a:ext cx="4284470" cy="2467673"/>
        </p:xfrm>
        <a:graphic>
          <a:graphicData uri="http://schemas.openxmlformats.org/drawingml/2006/table">
            <a:tbl>
              <a:tblPr firstRow="1" bandRow="1">
                <a:tableStyleId>{2D5ABB26-0587-4C30-8999-92F81FD0307C}</a:tableStyleId>
              </a:tblPr>
              <a:tblGrid>
                <a:gridCol w="1331042">
                  <a:extLst>
                    <a:ext uri="{9D8B030D-6E8A-4147-A177-3AD203B41FA5}">
                      <a16:colId xmlns:a16="http://schemas.microsoft.com/office/drawing/2014/main" val="289512307"/>
                    </a:ext>
                  </a:extLst>
                </a:gridCol>
                <a:gridCol w="2953428">
                  <a:extLst>
                    <a:ext uri="{9D8B030D-6E8A-4147-A177-3AD203B41FA5}">
                      <a16:colId xmlns:a16="http://schemas.microsoft.com/office/drawing/2014/main" val="2046117452"/>
                    </a:ext>
                  </a:extLst>
                </a:gridCol>
              </a:tblGrid>
              <a:tr h="327041">
                <a:tc gridSpan="2">
                  <a:txBody>
                    <a:bodyPr/>
                    <a:lstStyle/>
                    <a:p>
                      <a:pPr marL="0" indent="0">
                        <a:buFont typeface="+mj-lt"/>
                        <a:buNone/>
                      </a:pPr>
                      <a:r>
                        <a:rPr lang="ja-JP" altLang="en-US" sz="1200" b="1" dirty="0"/>
                        <a:t>● 心身のストレス反応（</a:t>
                      </a:r>
                      <a:r>
                        <a:rPr lang="en-US" altLang="ja-JP" sz="1200" b="1" dirty="0"/>
                        <a:t>29</a:t>
                      </a:r>
                      <a:r>
                        <a:rPr lang="ja-JP" altLang="en-US" sz="1200" b="1" dirty="0"/>
                        <a:t>項目）</a:t>
                      </a:r>
                      <a:endParaRPr kumimoji="1" lang="ja-JP" altLang="en-US" sz="1200" b="1" dirty="0"/>
                    </a:p>
                  </a:txBody>
                  <a:tcPr marL="78203" marR="78203" marT="39101" marB="39101" anchor="ctr">
                    <a:lnB w="12700" cap="flat" cmpd="sng" algn="ctr">
                      <a:solidFill>
                        <a:schemeClr val="tx1">
                          <a:lumMod val="50000"/>
                          <a:lumOff val="50000"/>
                        </a:schemeClr>
                      </a:solidFill>
                      <a:prstDash val="sysDot"/>
                      <a:round/>
                      <a:headEnd type="none" w="med" len="med"/>
                      <a:tailEnd type="none" w="med" len="med"/>
                    </a:lnB>
                  </a:tcPr>
                </a:tc>
                <a:tc hMerge="1">
                  <a:txBody>
                    <a:bodyPr/>
                    <a:lstStyle/>
                    <a:p>
                      <a:endParaRPr kumimoji="1" lang="ja-JP" altLang="en-US" sz="1200" dirty="0"/>
                    </a:p>
                  </a:txBody>
                  <a:tcPr anchor="ctr"/>
                </a:tc>
                <a:extLst>
                  <a:ext uri="{0D108BD9-81ED-4DB2-BD59-A6C34878D82A}">
                    <a16:rowId xmlns:a16="http://schemas.microsoft.com/office/drawing/2014/main" val="3684548906"/>
                  </a:ext>
                </a:extLst>
              </a:tr>
              <a:tr h="356772">
                <a:tc>
                  <a:txBody>
                    <a:bodyPr/>
                    <a:lstStyle/>
                    <a:p>
                      <a:r>
                        <a:rPr kumimoji="1" lang="en-US" altLang="ja-JP" sz="1200" b="1" dirty="0">
                          <a:solidFill>
                            <a:schemeClr val="tx1"/>
                          </a:solidFill>
                        </a:rPr>
                        <a:t>1,</a:t>
                      </a:r>
                      <a:r>
                        <a:rPr kumimoji="1" lang="ja-JP" altLang="en-US" sz="1200" b="1" dirty="0">
                          <a:solidFill>
                            <a:schemeClr val="tx1"/>
                          </a:solidFill>
                        </a:rPr>
                        <a:t>活気</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900" b="0" dirty="0">
                          <a:solidFill>
                            <a:schemeClr val="tx1"/>
                          </a:solidFill>
                        </a:rPr>
                        <a:t>活気をどれくらい感じているか</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91458566"/>
                  </a:ext>
                </a:extLst>
              </a:tr>
              <a:tr h="356772">
                <a:tc>
                  <a:txBody>
                    <a:bodyPr/>
                    <a:lstStyle/>
                    <a:p>
                      <a:r>
                        <a:rPr kumimoji="1" lang="en-US" altLang="ja-JP" sz="1200" b="1" dirty="0">
                          <a:solidFill>
                            <a:schemeClr val="tx1"/>
                          </a:solidFill>
                        </a:rPr>
                        <a:t>2,</a:t>
                      </a:r>
                      <a:r>
                        <a:rPr kumimoji="1" lang="ja-JP" altLang="en-US" sz="1200" b="1" dirty="0">
                          <a:solidFill>
                            <a:schemeClr val="tx1"/>
                          </a:solidFill>
                        </a:rPr>
                        <a:t>イライラ感</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900" b="0" dirty="0"/>
                        <a:t>イライラをどれくらい感じているか</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8514103"/>
                  </a:ext>
                </a:extLst>
              </a:tr>
              <a:tr h="356772">
                <a:tc>
                  <a:txBody>
                    <a:bodyPr/>
                    <a:lstStyle/>
                    <a:p>
                      <a:r>
                        <a:rPr kumimoji="1" lang="en-US" altLang="ja-JP" sz="1200" b="1" dirty="0">
                          <a:solidFill>
                            <a:schemeClr val="tx1"/>
                          </a:solidFill>
                        </a:rPr>
                        <a:t>3,</a:t>
                      </a:r>
                      <a:r>
                        <a:rPr kumimoji="1" lang="ja-JP" altLang="en-US" sz="1200" b="1" dirty="0">
                          <a:solidFill>
                            <a:schemeClr val="tx1"/>
                          </a:solidFill>
                        </a:rPr>
                        <a:t>疲労感</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900" b="0" dirty="0"/>
                        <a:t>疲れをどれくらい感じているか</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99970029"/>
                  </a:ext>
                </a:extLst>
              </a:tr>
              <a:tr h="356772">
                <a:tc>
                  <a:txBody>
                    <a:bodyPr/>
                    <a:lstStyle/>
                    <a:p>
                      <a:r>
                        <a:rPr kumimoji="1" lang="en-US" altLang="ja-JP" sz="1200" b="1" dirty="0">
                          <a:solidFill>
                            <a:schemeClr val="tx1"/>
                          </a:solidFill>
                        </a:rPr>
                        <a:t>4,</a:t>
                      </a:r>
                      <a:r>
                        <a:rPr kumimoji="1" lang="ja-JP" altLang="en-US" sz="1200" b="1" dirty="0">
                          <a:solidFill>
                            <a:schemeClr val="tx1"/>
                          </a:solidFill>
                        </a:rPr>
                        <a:t>不安感</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900" b="0" dirty="0"/>
                        <a:t>不安感をどれくらい感じているか</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2098388"/>
                  </a:ext>
                </a:extLst>
              </a:tr>
              <a:tr h="356772">
                <a:tc>
                  <a:txBody>
                    <a:bodyPr/>
                    <a:lstStyle/>
                    <a:p>
                      <a:r>
                        <a:rPr kumimoji="1" lang="en-US" altLang="ja-JP" sz="1200" b="1" dirty="0">
                          <a:solidFill>
                            <a:schemeClr val="tx1"/>
                          </a:solidFill>
                        </a:rPr>
                        <a:t>5,</a:t>
                      </a:r>
                      <a:r>
                        <a:rPr kumimoji="1" lang="ja-JP" altLang="en-US" sz="1200" b="1" dirty="0">
                          <a:solidFill>
                            <a:schemeClr val="tx1"/>
                          </a:solidFill>
                        </a:rPr>
                        <a:t>抑うつ感</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900" b="0" dirty="0"/>
                        <a:t>落ち込みや憂うつをどれくらい感じているか</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65894143"/>
                  </a:ext>
                </a:extLst>
              </a:tr>
              <a:tr h="356772">
                <a:tc>
                  <a:txBody>
                    <a:bodyPr/>
                    <a:lstStyle/>
                    <a:p>
                      <a:r>
                        <a:rPr kumimoji="1" lang="en-US" altLang="ja-JP" sz="1200" b="1" dirty="0">
                          <a:solidFill>
                            <a:schemeClr val="tx1"/>
                          </a:solidFill>
                        </a:rPr>
                        <a:t>6,</a:t>
                      </a:r>
                      <a:r>
                        <a:rPr kumimoji="1" lang="ja-JP" altLang="en-US" sz="1200" b="1" dirty="0">
                          <a:solidFill>
                            <a:schemeClr val="tx1"/>
                          </a:solidFill>
                        </a:rPr>
                        <a:t>身体愁訴</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r>
                        <a:rPr kumimoji="1" lang="ja-JP" altLang="en-US" sz="900" b="0" dirty="0"/>
                        <a:t>身体の不調をどれくらい感じているか</a:t>
                      </a:r>
                    </a:p>
                  </a:txBody>
                  <a:tcPr marL="78203" marR="78203" marT="39101"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6049976"/>
                  </a:ext>
                </a:extLst>
              </a:tr>
            </a:tbl>
          </a:graphicData>
        </a:graphic>
      </p:graphicFrame>
      <p:sp>
        <p:nvSpPr>
          <p:cNvPr id="59" name="テキスト ボックス 58">
            <a:extLst>
              <a:ext uri="{FF2B5EF4-FFF2-40B4-BE49-F238E27FC236}">
                <a16:creationId xmlns:a16="http://schemas.microsoft.com/office/drawing/2014/main" id="{E58E0FAF-55C4-44D2-B247-82E95D8BAED4}"/>
              </a:ext>
            </a:extLst>
          </p:cNvPr>
          <p:cNvSpPr txBox="1"/>
          <p:nvPr/>
        </p:nvSpPr>
        <p:spPr>
          <a:xfrm>
            <a:off x="4677524" y="5500071"/>
            <a:ext cx="4221930" cy="276551"/>
          </a:xfrm>
          <a:prstGeom prst="rect">
            <a:avLst/>
          </a:prstGeom>
          <a:noFill/>
        </p:spPr>
        <p:txBody>
          <a:bodyPr wrap="square">
            <a:spAutoFit/>
          </a:bodyPr>
          <a:lstStyle/>
          <a:p>
            <a:pPr algn="ctr"/>
            <a:r>
              <a:rPr lang="ja-JP" altLang="en-US" sz="1197" b="1" dirty="0">
                <a:solidFill>
                  <a:srgbClr val="FF0000"/>
                </a:solidFill>
                <a:latin typeface="+mn-ea"/>
              </a:rPr>
              <a:t>上記</a:t>
            </a:r>
            <a:r>
              <a:rPr lang="en-US" altLang="ja-JP" sz="1197" b="1" dirty="0">
                <a:solidFill>
                  <a:srgbClr val="FF0000"/>
                </a:solidFill>
                <a:latin typeface="+mn-ea"/>
              </a:rPr>
              <a:t>6</a:t>
            </a:r>
            <a:r>
              <a:rPr lang="ja-JP" altLang="en-US" sz="1197" b="1" dirty="0">
                <a:solidFill>
                  <a:srgbClr val="FF0000"/>
                </a:solidFill>
                <a:latin typeface="+mn-ea"/>
              </a:rPr>
              <a:t>項目について、</a:t>
            </a:r>
            <a:r>
              <a:rPr lang="en-US" altLang="ja-JP" sz="1197" b="1" dirty="0">
                <a:solidFill>
                  <a:srgbClr val="FF0000"/>
                </a:solidFill>
                <a:latin typeface="+mn-ea"/>
              </a:rPr>
              <a:t>29</a:t>
            </a:r>
            <a:r>
              <a:rPr lang="ja-JP" altLang="en-US" sz="1197" b="1" dirty="0">
                <a:solidFill>
                  <a:srgbClr val="FF0000"/>
                </a:solidFill>
                <a:latin typeface="+mn-ea"/>
              </a:rPr>
              <a:t>の設問で心身の反応を伺っています。</a:t>
            </a:r>
            <a:endParaRPr lang="en-US" altLang="ja-JP" sz="1197" b="1" dirty="0">
              <a:solidFill>
                <a:srgbClr val="FF0000"/>
              </a:solidFill>
              <a:latin typeface="+mn-ea"/>
            </a:endParaRPr>
          </a:p>
        </p:txBody>
      </p:sp>
      <p:graphicFrame>
        <p:nvGraphicFramePr>
          <p:cNvPr id="23" name="表 4">
            <a:extLst>
              <a:ext uri="{FF2B5EF4-FFF2-40B4-BE49-F238E27FC236}">
                <a16:creationId xmlns:a16="http://schemas.microsoft.com/office/drawing/2014/main" id="{E6451B62-981E-45AD-80B2-830FBDBA40CB}"/>
              </a:ext>
            </a:extLst>
          </p:cNvPr>
          <p:cNvGraphicFramePr>
            <a:graphicFrameLocks noGrp="1"/>
          </p:cNvGraphicFramePr>
          <p:nvPr/>
        </p:nvGraphicFramePr>
        <p:xfrm>
          <a:off x="413485" y="2828751"/>
          <a:ext cx="4052992" cy="1256886"/>
        </p:xfrm>
        <a:graphic>
          <a:graphicData uri="http://schemas.openxmlformats.org/drawingml/2006/table">
            <a:tbl>
              <a:tblPr firstRow="1" bandRow="1">
                <a:tableStyleId>{2D5ABB26-0587-4C30-8999-92F81FD0307C}</a:tableStyleId>
              </a:tblPr>
              <a:tblGrid>
                <a:gridCol w="595040">
                  <a:extLst>
                    <a:ext uri="{9D8B030D-6E8A-4147-A177-3AD203B41FA5}">
                      <a16:colId xmlns:a16="http://schemas.microsoft.com/office/drawing/2014/main" val="289512307"/>
                    </a:ext>
                  </a:extLst>
                </a:gridCol>
                <a:gridCol w="3457952">
                  <a:extLst>
                    <a:ext uri="{9D8B030D-6E8A-4147-A177-3AD203B41FA5}">
                      <a16:colId xmlns:a16="http://schemas.microsoft.com/office/drawing/2014/main" val="2046117452"/>
                    </a:ext>
                  </a:extLst>
                </a:gridCol>
              </a:tblGrid>
              <a:tr h="338673">
                <a:tc gridSpan="2">
                  <a:txBody>
                    <a:bodyPr/>
                    <a:lstStyle/>
                    <a:p>
                      <a:r>
                        <a:rPr lang="ja-JP" altLang="en-US" sz="1200" b="1" dirty="0"/>
                        <a:t>● 素点形式を用いた場合の判定基準</a:t>
                      </a:r>
                      <a:endParaRPr kumimoji="1" lang="ja-JP" altLang="en-US" sz="1200" b="1" dirty="0"/>
                    </a:p>
                  </a:txBody>
                  <a:tcPr marL="78203" marR="78203" marT="39101" marB="39101" anchor="ctr">
                    <a:lnB w="12700" cap="flat" cmpd="sng" algn="ctr">
                      <a:solidFill>
                        <a:schemeClr val="tx1">
                          <a:lumMod val="50000"/>
                          <a:lumOff val="50000"/>
                        </a:schemeClr>
                      </a:solidFill>
                      <a:prstDash val="sysDot"/>
                      <a:round/>
                      <a:headEnd type="none" w="med" len="med"/>
                      <a:tailEnd type="none" w="med" len="med"/>
                    </a:lnB>
                  </a:tcPr>
                </a:tc>
                <a:tc hMerge="1">
                  <a:txBody>
                    <a:bodyPr/>
                    <a:lstStyle/>
                    <a:p>
                      <a:endParaRPr kumimoji="1" lang="ja-JP" altLang="en-US" sz="1200" dirty="0"/>
                    </a:p>
                  </a:txBody>
                  <a:tcPr anchor="ctr"/>
                </a:tc>
                <a:extLst>
                  <a:ext uri="{0D108BD9-81ED-4DB2-BD59-A6C34878D82A}">
                    <a16:rowId xmlns:a16="http://schemas.microsoft.com/office/drawing/2014/main" val="3684548906"/>
                  </a:ext>
                </a:extLst>
              </a:tr>
              <a:tr h="387421">
                <a:tc>
                  <a:txBody>
                    <a:bodyPr/>
                    <a:lstStyle/>
                    <a:p>
                      <a:pPr algn="ctr"/>
                      <a:r>
                        <a:rPr kumimoji="1" lang="ja-JP" altLang="en-US" sz="1000" b="1" dirty="0"/>
                        <a:t>基準①</a:t>
                      </a:r>
                    </a:p>
                  </a:txBody>
                  <a:tcPr marL="78203" marR="78203" marT="61577"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900" dirty="0"/>
                        <a:t>「心身のストレス反応」の単純点合計が</a:t>
                      </a:r>
                      <a:r>
                        <a:rPr lang="en-US" altLang="ja-JP" sz="900" dirty="0"/>
                        <a:t>77</a:t>
                      </a:r>
                      <a:r>
                        <a:rPr lang="ja-JP" altLang="en-US" sz="900" dirty="0"/>
                        <a:t>点以上</a:t>
                      </a:r>
                      <a:endParaRPr lang="en-US" altLang="ja-JP" sz="900" dirty="0"/>
                    </a:p>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900" dirty="0">
                          <a:latin typeface="+mn-ea"/>
                        </a:rPr>
                        <a:t>（評価点合計</a:t>
                      </a:r>
                      <a:r>
                        <a:rPr lang="en-US" altLang="ja-JP" sz="900" dirty="0">
                          <a:latin typeface="+mn-ea"/>
                        </a:rPr>
                        <a:t>12</a:t>
                      </a:r>
                      <a:r>
                        <a:rPr lang="ja-JP" altLang="en-US" sz="900" dirty="0">
                          <a:latin typeface="+mn-ea"/>
                        </a:rPr>
                        <a:t>点以下）</a:t>
                      </a:r>
                      <a:endParaRPr lang="en-US" altLang="ja-JP" sz="900" dirty="0">
                        <a:latin typeface="+mn-ea"/>
                      </a:endParaRPr>
                    </a:p>
                  </a:txBody>
                  <a:tcPr marL="78203" marR="78203" marT="61577"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91458566"/>
                  </a:ext>
                </a:extLst>
              </a:tr>
              <a:tr h="530792">
                <a:tc>
                  <a:txBody>
                    <a:bodyPr/>
                    <a:lstStyle/>
                    <a:p>
                      <a:pPr algn="ctr"/>
                      <a:r>
                        <a:rPr kumimoji="1" lang="ja-JP" altLang="en-US" sz="1000" b="1" dirty="0"/>
                        <a:t>基準②</a:t>
                      </a:r>
                    </a:p>
                  </a:txBody>
                  <a:tcPr marL="78203" marR="78203" marT="61577"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900" dirty="0"/>
                        <a:t>「心身のストレス反応」の単純点合計が</a:t>
                      </a:r>
                      <a:r>
                        <a:rPr lang="en-US" altLang="ja-JP" sz="900" dirty="0"/>
                        <a:t>63</a:t>
                      </a:r>
                      <a:r>
                        <a:rPr lang="ja-JP" altLang="en-US" sz="900" dirty="0"/>
                        <a:t>点以上（評価店合計</a:t>
                      </a:r>
                      <a:r>
                        <a:rPr lang="en-US" altLang="ja-JP" sz="900" dirty="0"/>
                        <a:t>17</a:t>
                      </a:r>
                      <a:r>
                        <a:rPr lang="ja-JP" altLang="en-US" sz="900" dirty="0"/>
                        <a:t>点以下）かつ、「仕事のストレス要因」と「周囲のサポート」の単純合計が</a:t>
                      </a:r>
                      <a:r>
                        <a:rPr lang="en-US" altLang="ja-JP" sz="900" dirty="0"/>
                        <a:t>76</a:t>
                      </a:r>
                      <a:r>
                        <a:rPr lang="ja-JP" altLang="en-US" sz="900" dirty="0"/>
                        <a:t>点以上（評価点合計が</a:t>
                      </a:r>
                      <a:r>
                        <a:rPr lang="en-US" altLang="ja-JP" sz="900" dirty="0"/>
                        <a:t>26</a:t>
                      </a:r>
                      <a:r>
                        <a:rPr lang="ja-JP" altLang="en-US" sz="900" dirty="0"/>
                        <a:t>点以下）</a:t>
                      </a:r>
                      <a:endParaRPr lang="ja-JP" altLang="en-US" sz="900" dirty="0">
                        <a:latin typeface="+mn-ea"/>
                      </a:endParaRPr>
                    </a:p>
                  </a:txBody>
                  <a:tcPr marL="78203" marR="78203" marT="61577" marB="3910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8514103"/>
                  </a:ext>
                </a:extLst>
              </a:tr>
            </a:tbl>
          </a:graphicData>
        </a:graphic>
      </p:graphicFrame>
      <p:graphicFrame>
        <p:nvGraphicFramePr>
          <p:cNvPr id="25" name="表 42">
            <a:extLst>
              <a:ext uri="{FF2B5EF4-FFF2-40B4-BE49-F238E27FC236}">
                <a16:creationId xmlns:a16="http://schemas.microsoft.com/office/drawing/2014/main" id="{6CFA9641-69DD-40E4-A813-E006BD17DFE2}"/>
              </a:ext>
            </a:extLst>
          </p:cNvPr>
          <p:cNvGraphicFramePr>
            <a:graphicFrameLocks noGrp="1"/>
          </p:cNvGraphicFramePr>
          <p:nvPr/>
        </p:nvGraphicFramePr>
        <p:xfrm>
          <a:off x="1406776" y="4353773"/>
          <a:ext cx="2155189" cy="1564153"/>
        </p:xfrm>
        <a:graphic>
          <a:graphicData uri="http://schemas.openxmlformats.org/drawingml/2006/table">
            <a:tbl>
              <a:tblPr firstRow="1" bandRow="1">
                <a:tableStyleId>{5C22544A-7EE6-4342-B048-85BDC9FD1C3A}</a:tableStyleId>
              </a:tblPr>
              <a:tblGrid>
                <a:gridCol w="1402501">
                  <a:extLst>
                    <a:ext uri="{9D8B030D-6E8A-4147-A177-3AD203B41FA5}">
                      <a16:colId xmlns:a16="http://schemas.microsoft.com/office/drawing/2014/main" val="1181103828"/>
                    </a:ext>
                  </a:extLst>
                </a:gridCol>
                <a:gridCol w="752688">
                  <a:extLst>
                    <a:ext uri="{9D8B030D-6E8A-4147-A177-3AD203B41FA5}">
                      <a16:colId xmlns:a16="http://schemas.microsoft.com/office/drawing/2014/main" val="2354119212"/>
                    </a:ext>
                  </a:extLst>
                </a:gridCol>
              </a:tblGrid>
              <a:tr h="548476">
                <a:tc gridSpan="2">
                  <a:txBody>
                    <a:bodyPr/>
                    <a:lstStyle/>
                    <a:p>
                      <a:pPr algn="ctr"/>
                      <a:r>
                        <a:rPr kumimoji="1" lang="ja-JP" altLang="en-US" sz="1100" b="1" dirty="0">
                          <a:solidFill>
                            <a:schemeClr val="tx1"/>
                          </a:solidFill>
                        </a:rPr>
                        <a:t>基準①</a:t>
                      </a:r>
                    </a:p>
                  </a:txBody>
                  <a:tcPr marL="65616" marR="65616" marT="32808" marB="32808" anchor="ctr">
                    <a:solidFill>
                      <a:schemeClr val="accent5"/>
                    </a:solidFill>
                  </a:tcPr>
                </a:tc>
                <a:tc hMerge="1">
                  <a:txBody>
                    <a:bodyPr/>
                    <a:lstStyle/>
                    <a:p>
                      <a:endParaRPr kumimoji="1" lang="ja-JP" altLang="en-US"/>
                    </a:p>
                  </a:txBody>
                  <a:tcPr/>
                </a:tc>
                <a:extLst>
                  <a:ext uri="{0D108BD9-81ED-4DB2-BD59-A6C34878D82A}">
                    <a16:rowId xmlns:a16="http://schemas.microsoft.com/office/drawing/2014/main" val="816150216"/>
                  </a:ext>
                </a:extLst>
              </a:tr>
              <a:tr h="377275">
                <a:tc>
                  <a:txBody>
                    <a:bodyPr/>
                    <a:lstStyle/>
                    <a:p>
                      <a:endParaRPr kumimoji="1" lang="ja-JP" altLang="en-US" sz="1500" b="1" dirty="0"/>
                    </a:p>
                  </a:txBody>
                  <a:tcPr marL="65616" marR="65616" marT="32808" marB="32808">
                    <a:noFill/>
                  </a:tcPr>
                </a:tc>
                <a:tc>
                  <a:txBody>
                    <a:bodyPr/>
                    <a:lstStyle/>
                    <a:p>
                      <a:pPr algn="ctr"/>
                      <a:r>
                        <a:rPr kumimoji="1" lang="ja-JP" altLang="en-US" sz="1100" b="1" dirty="0"/>
                        <a:t>基準②</a:t>
                      </a:r>
                    </a:p>
                  </a:txBody>
                  <a:tcPr marL="65616" marR="65616" marT="32808" marB="32808" anchor="ctr">
                    <a:solidFill>
                      <a:srgbClr val="FFCCCC"/>
                    </a:solidFill>
                  </a:tcPr>
                </a:tc>
                <a:extLst>
                  <a:ext uri="{0D108BD9-81ED-4DB2-BD59-A6C34878D82A}">
                    <a16:rowId xmlns:a16="http://schemas.microsoft.com/office/drawing/2014/main" val="32145245"/>
                  </a:ext>
                </a:extLst>
              </a:tr>
              <a:tr h="638402">
                <a:tc>
                  <a:txBody>
                    <a:bodyPr/>
                    <a:lstStyle/>
                    <a:p>
                      <a:endParaRPr kumimoji="1" lang="ja-JP" altLang="en-US" sz="1500" b="1" dirty="0"/>
                    </a:p>
                  </a:txBody>
                  <a:tcPr marL="65616" marR="65616" marT="32808" marB="32808">
                    <a:noFill/>
                  </a:tcPr>
                </a:tc>
                <a:tc>
                  <a:txBody>
                    <a:bodyPr/>
                    <a:lstStyle/>
                    <a:p>
                      <a:endParaRPr kumimoji="1" lang="ja-JP" altLang="en-US" sz="1500" b="1" dirty="0"/>
                    </a:p>
                  </a:txBody>
                  <a:tcPr marL="65616" marR="65616" marT="32808" marB="32808">
                    <a:noFill/>
                  </a:tcPr>
                </a:tc>
                <a:extLst>
                  <a:ext uri="{0D108BD9-81ED-4DB2-BD59-A6C34878D82A}">
                    <a16:rowId xmlns:a16="http://schemas.microsoft.com/office/drawing/2014/main" val="3749539688"/>
                  </a:ext>
                </a:extLst>
              </a:tr>
            </a:tbl>
          </a:graphicData>
        </a:graphic>
      </p:graphicFrame>
      <p:sp>
        <p:nvSpPr>
          <p:cNvPr id="26" name="正方形/長方形 25">
            <a:extLst>
              <a:ext uri="{FF2B5EF4-FFF2-40B4-BE49-F238E27FC236}">
                <a16:creationId xmlns:a16="http://schemas.microsoft.com/office/drawing/2014/main" id="{C579D328-331D-48C7-B7EA-B738B2FB4F7C}"/>
              </a:ext>
            </a:extLst>
          </p:cNvPr>
          <p:cNvSpPr/>
          <p:nvPr/>
        </p:nvSpPr>
        <p:spPr>
          <a:xfrm>
            <a:off x="752954" y="5210311"/>
            <a:ext cx="672174" cy="182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rgbClr val="FF0000"/>
                </a:solidFill>
                <a:latin typeface="+mn-ea"/>
              </a:rPr>
              <a:t>63</a:t>
            </a:r>
            <a:r>
              <a:rPr lang="ja-JP" altLang="en-US" sz="770" b="1" dirty="0">
                <a:solidFill>
                  <a:srgbClr val="FF0000"/>
                </a:solidFill>
                <a:latin typeface="+mn-ea"/>
              </a:rPr>
              <a:t>点</a:t>
            </a:r>
            <a:r>
              <a:rPr lang="en-US" altLang="ja-JP" sz="770" b="1" dirty="0">
                <a:solidFill>
                  <a:srgbClr val="FF0000"/>
                </a:solidFill>
                <a:latin typeface="+mn-ea"/>
              </a:rPr>
              <a:t>(17</a:t>
            </a:r>
            <a:r>
              <a:rPr lang="ja-JP" altLang="en-US" sz="770" b="1" dirty="0">
                <a:solidFill>
                  <a:srgbClr val="FF0000"/>
                </a:solidFill>
                <a:latin typeface="+mn-ea"/>
              </a:rPr>
              <a:t>点</a:t>
            </a:r>
            <a:r>
              <a:rPr lang="en-US" altLang="ja-JP" sz="770" b="1" dirty="0">
                <a:solidFill>
                  <a:srgbClr val="FF0000"/>
                </a:solidFill>
                <a:latin typeface="+mn-ea"/>
              </a:rPr>
              <a:t>)</a:t>
            </a:r>
            <a:endParaRPr lang="ja-JP" altLang="en-US" sz="770" b="1" dirty="0">
              <a:solidFill>
                <a:srgbClr val="FF0000"/>
              </a:solidFill>
              <a:latin typeface="+mn-ea"/>
            </a:endParaRPr>
          </a:p>
        </p:txBody>
      </p:sp>
      <p:sp>
        <p:nvSpPr>
          <p:cNvPr id="27" name="正方形/長方形 26">
            <a:extLst>
              <a:ext uri="{FF2B5EF4-FFF2-40B4-BE49-F238E27FC236}">
                <a16:creationId xmlns:a16="http://schemas.microsoft.com/office/drawing/2014/main" id="{7A01A127-6086-4ABD-80DC-3A47B165A436}"/>
              </a:ext>
            </a:extLst>
          </p:cNvPr>
          <p:cNvSpPr/>
          <p:nvPr/>
        </p:nvSpPr>
        <p:spPr>
          <a:xfrm>
            <a:off x="733494" y="4816959"/>
            <a:ext cx="691635" cy="183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rgbClr val="FF0000"/>
                </a:solidFill>
                <a:latin typeface="+mn-ea"/>
              </a:rPr>
              <a:t>77</a:t>
            </a:r>
            <a:r>
              <a:rPr lang="ja-JP" altLang="en-US" sz="770" b="1" dirty="0">
                <a:solidFill>
                  <a:srgbClr val="FF0000"/>
                </a:solidFill>
                <a:latin typeface="+mn-ea"/>
              </a:rPr>
              <a:t>点</a:t>
            </a:r>
            <a:r>
              <a:rPr lang="en-US" altLang="ja-JP" sz="770" b="1" dirty="0">
                <a:solidFill>
                  <a:srgbClr val="FF0000"/>
                </a:solidFill>
                <a:latin typeface="+mn-ea"/>
              </a:rPr>
              <a:t>(12</a:t>
            </a:r>
            <a:r>
              <a:rPr lang="ja-JP" altLang="en-US" sz="770" b="1" dirty="0">
                <a:solidFill>
                  <a:srgbClr val="FF0000"/>
                </a:solidFill>
                <a:latin typeface="+mn-ea"/>
              </a:rPr>
              <a:t>点</a:t>
            </a:r>
            <a:r>
              <a:rPr lang="en-US" altLang="ja-JP" sz="770" b="1" dirty="0">
                <a:solidFill>
                  <a:srgbClr val="FF0000"/>
                </a:solidFill>
                <a:latin typeface="+mn-ea"/>
              </a:rPr>
              <a:t>)</a:t>
            </a:r>
            <a:endParaRPr lang="ja-JP" altLang="en-US" sz="770" b="1" dirty="0">
              <a:solidFill>
                <a:srgbClr val="FF0000"/>
              </a:solidFill>
              <a:latin typeface="+mn-ea"/>
            </a:endParaRPr>
          </a:p>
        </p:txBody>
      </p:sp>
      <p:sp>
        <p:nvSpPr>
          <p:cNvPr id="28" name="正方形/長方形 27">
            <a:extLst>
              <a:ext uri="{FF2B5EF4-FFF2-40B4-BE49-F238E27FC236}">
                <a16:creationId xmlns:a16="http://schemas.microsoft.com/office/drawing/2014/main" id="{45876FBD-D29A-4581-8CCB-C12799EA07C6}"/>
              </a:ext>
            </a:extLst>
          </p:cNvPr>
          <p:cNvSpPr/>
          <p:nvPr/>
        </p:nvSpPr>
        <p:spPr>
          <a:xfrm>
            <a:off x="733494" y="4345340"/>
            <a:ext cx="691635" cy="164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chemeClr val="tx1"/>
                </a:solidFill>
                <a:latin typeface="+mn-ea"/>
              </a:rPr>
              <a:t> 116</a:t>
            </a:r>
            <a:r>
              <a:rPr lang="ja-JP" altLang="en-US" sz="770" b="1" dirty="0">
                <a:solidFill>
                  <a:schemeClr val="tx1"/>
                </a:solidFill>
                <a:latin typeface="+mn-ea"/>
              </a:rPr>
              <a:t>点</a:t>
            </a:r>
            <a:r>
              <a:rPr lang="en-US" altLang="ja-JP" sz="770" b="1" dirty="0">
                <a:solidFill>
                  <a:schemeClr val="tx1"/>
                </a:solidFill>
                <a:latin typeface="+mn-ea"/>
              </a:rPr>
              <a:t>(6</a:t>
            </a:r>
            <a:r>
              <a:rPr lang="ja-JP" altLang="en-US" sz="770" b="1" dirty="0">
                <a:solidFill>
                  <a:schemeClr val="tx1"/>
                </a:solidFill>
                <a:latin typeface="+mn-ea"/>
              </a:rPr>
              <a:t>点</a:t>
            </a:r>
            <a:r>
              <a:rPr lang="en-US" altLang="ja-JP" sz="770" b="1" dirty="0">
                <a:solidFill>
                  <a:schemeClr val="tx1"/>
                </a:solidFill>
                <a:latin typeface="+mn-ea"/>
              </a:rPr>
              <a:t>)</a:t>
            </a:r>
            <a:endParaRPr lang="ja-JP" altLang="en-US" sz="770" b="1" dirty="0">
              <a:solidFill>
                <a:schemeClr val="tx1"/>
              </a:solidFill>
              <a:latin typeface="+mn-ea"/>
            </a:endParaRPr>
          </a:p>
        </p:txBody>
      </p:sp>
      <p:cxnSp>
        <p:nvCxnSpPr>
          <p:cNvPr id="29" name="直線矢印コネクタ 28">
            <a:extLst>
              <a:ext uri="{FF2B5EF4-FFF2-40B4-BE49-F238E27FC236}">
                <a16:creationId xmlns:a16="http://schemas.microsoft.com/office/drawing/2014/main" id="{4B4A1469-79A9-4F08-8D59-739654BD5E65}"/>
              </a:ext>
            </a:extLst>
          </p:cNvPr>
          <p:cNvCxnSpPr>
            <a:cxnSpLocks/>
          </p:cNvCxnSpPr>
          <p:nvPr/>
        </p:nvCxnSpPr>
        <p:spPr>
          <a:xfrm flipV="1">
            <a:off x="1385016" y="4224719"/>
            <a:ext cx="0" cy="17531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直線矢印コネクタ 29">
            <a:extLst>
              <a:ext uri="{FF2B5EF4-FFF2-40B4-BE49-F238E27FC236}">
                <a16:creationId xmlns:a16="http://schemas.microsoft.com/office/drawing/2014/main" id="{931AF3AA-D737-4E07-AFA2-A4F1B1CB4DC4}"/>
              </a:ext>
            </a:extLst>
          </p:cNvPr>
          <p:cNvCxnSpPr>
            <a:cxnSpLocks/>
          </p:cNvCxnSpPr>
          <p:nvPr/>
        </p:nvCxnSpPr>
        <p:spPr>
          <a:xfrm>
            <a:off x="1385016" y="5976720"/>
            <a:ext cx="217320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矢印: 上 30">
            <a:extLst>
              <a:ext uri="{FF2B5EF4-FFF2-40B4-BE49-F238E27FC236}">
                <a16:creationId xmlns:a16="http://schemas.microsoft.com/office/drawing/2014/main" id="{848A0751-40BA-4FA9-9E4C-762C8AC5CDF1}"/>
              </a:ext>
            </a:extLst>
          </p:cNvPr>
          <p:cNvSpPr/>
          <p:nvPr/>
        </p:nvSpPr>
        <p:spPr>
          <a:xfrm>
            <a:off x="424490" y="4169047"/>
            <a:ext cx="345063" cy="2155123"/>
          </a:xfrm>
          <a:prstGeom prst="upArrow">
            <a:avLst/>
          </a:prstGeom>
          <a:gradFill flip="none" rotWithShape="1">
            <a:gsLst>
              <a:gs pos="20700">
                <a:srgbClr val="FFEAF4"/>
              </a:gs>
              <a:gs pos="0">
                <a:schemeClr val="bg1"/>
              </a:gs>
              <a:gs pos="100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b="1" dirty="0">
              <a:latin typeface="+mn-ea"/>
            </a:endParaRPr>
          </a:p>
        </p:txBody>
      </p:sp>
      <p:sp>
        <p:nvSpPr>
          <p:cNvPr id="32" name="矢印: 上 31">
            <a:extLst>
              <a:ext uri="{FF2B5EF4-FFF2-40B4-BE49-F238E27FC236}">
                <a16:creationId xmlns:a16="http://schemas.microsoft.com/office/drawing/2014/main" id="{46369864-19AC-4735-9E59-9570696D1F09}"/>
              </a:ext>
            </a:extLst>
          </p:cNvPr>
          <p:cNvSpPr/>
          <p:nvPr/>
        </p:nvSpPr>
        <p:spPr>
          <a:xfrm rot="5400000">
            <a:off x="2289905" y="4854188"/>
            <a:ext cx="313694" cy="2958032"/>
          </a:xfrm>
          <a:prstGeom prst="upArrow">
            <a:avLst/>
          </a:prstGeom>
          <a:gradFill flip="none" rotWithShape="1">
            <a:gsLst>
              <a:gs pos="20700">
                <a:srgbClr val="FFEAF4"/>
              </a:gs>
              <a:gs pos="0">
                <a:schemeClr val="bg1"/>
              </a:gs>
              <a:gs pos="100000">
                <a:schemeClr val="accent5">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latin typeface="+mn-ea"/>
            </a:endParaRPr>
          </a:p>
        </p:txBody>
      </p:sp>
      <p:sp>
        <p:nvSpPr>
          <p:cNvPr id="33" name="正方形/長方形 32">
            <a:extLst>
              <a:ext uri="{FF2B5EF4-FFF2-40B4-BE49-F238E27FC236}">
                <a16:creationId xmlns:a16="http://schemas.microsoft.com/office/drawing/2014/main" id="{8B489C79-8465-4839-A224-F9A7A2CDEE38}"/>
              </a:ext>
            </a:extLst>
          </p:cNvPr>
          <p:cNvSpPr/>
          <p:nvPr/>
        </p:nvSpPr>
        <p:spPr>
          <a:xfrm>
            <a:off x="2445610" y="6037540"/>
            <a:ext cx="766493" cy="164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rgbClr val="FF0000"/>
                </a:solidFill>
                <a:latin typeface="+mn-ea"/>
              </a:rPr>
              <a:t>76</a:t>
            </a:r>
            <a:r>
              <a:rPr lang="ja-JP" altLang="en-US" sz="770" b="1" dirty="0">
                <a:solidFill>
                  <a:srgbClr val="FF0000"/>
                </a:solidFill>
                <a:latin typeface="+mn-ea"/>
              </a:rPr>
              <a:t>点</a:t>
            </a:r>
            <a:r>
              <a:rPr lang="en-US" altLang="ja-JP" sz="770" b="1" dirty="0">
                <a:solidFill>
                  <a:srgbClr val="FF0000"/>
                </a:solidFill>
                <a:latin typeface="+mn-ea"/>
              </a:rPr>
              <a:t>(26</a:t>
            </a:r>
            <a:r>
              <a:rPr lang="ja-JP" altLang="en-US" sz="770" b="1" dirty="0">
                <a:solidFill>
                  <a:srgbClr val="FF0000"/>
                </a:solidFill>
                <a:latin typeface="+mn-ea"/>
              </a:rPr>
              <a:t>点</a:t>
            </a:r>
            <a:r>
              <a:rPr lang="en-US" altLang="ja-JP" sz="770" b="1" dirty="0">
                <a:solidFill>
                  <a:srgbClr val="FF0000"/>
                </a:solidFill>
                <a:latin typeface="+mn-ea"/>
              </a:rPr>
              <a:t>)</a:t>
            </a:r>
            <a:endParaRPr lang="ja-JP" altLang="en-US" sz="770" b="1" dirty="0">
              <a:solidFill>
                <a:srgbClr val="FF0000"/>
              </a:solidFill>
              <a:latin typeface="+mn-ea"/>
            </a:endParaRPr>
          </a:p>
        </p:txBody>
      </p:sp>
      <p:sp>
        <p:nvSpPr>
          <p:cNvPr id="34" name="正方形/長方形 33">
            <a:extLst>
              <a:ext uri="{FF2B5EF4-FFF2-40B4-BE49-F238E27FC236}">
                <a16:creationId xmlns:a16="http://schemas.microsoft.com/office/drawing/2014/main" id="{8325FE30-515A-426B-A5B1-08A3216E23E7}"/>
              </a:ext>
            </a:extLst>
          </p:cNvPr>
          <p:cNvSpPr/>
          <p:nvPr/>
        </p:nvSpPr>
        <p:spPr>
          <a:xfrm>
            <a:off x="3327292" y="6025603"/>
            <a:ext cx="766493" cy="204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chemeClr val="tx1"/>
                </a:solidFill>
                <a:latin typeface="+mn-ea"/>
              </a:rPr>
              <a:t>104</a:t>
            </a:r>
            <a:r>
              <a:rPr lang="ja-JP" altLang="en-US" sz="770" b="1" dirty="0">
                <a:solidFill>
                  <a:schemeClr val="tx1"/>
                </a:solidFill>
                <a:latin typeface="+mn-ea"/>
              </a:rPr>
              <a:t>点</a:t>
            </a:r>
            <a:r>
              <a:rPr lang="en-US" altLang="ja-JP" sz="770" b="1" dirty="0">
                <a:solidFill>
                  <a:schemeClr val="tx1"/>
                </a:solidFill>
                <a:latin typeface="+mn-ea"/>
              </a:rPr>
              <a:t>(12</a:t>
            </a:r>
            <a:r>
              <a:rPr lang="ja-JP" altLang="en-US" sz="770" b="1" dirty="0">
                <a:solidFill>
                  <a:schemeClr val="tx1"/>
                </a:solidFill>
                <a:latin typeface="+mn-ea"/>
              </a:rPr>
              <a:t>点</a:t>
            </a:r>
            <a:r>
              <a:rPr lang="en-US" altLang="ja-JP" sz="770" b="1" dirty="0">
                <a:solidFill>
                  <a:schemeClr val="tx1"/>
                </a:solidFill>
                <a:latin typeface="+mn-ea"/>
              </a:rPr>
              <a:t>)</a:t>
            </a:r>
            <a:endParaRPr lang="ja-JP" altLang="en-US" sz="770" b="1" dirty="0">
              <a:solidFill>
                <a:schemeClr val="tx1"/>
              </a:solidFill>
              <a:latin typeface="+mn-ea"/>
            </a:endParaRPr>
          </a:p>
        </p:txBody>
      </p:sp>
      <p:cxnSp>
        <p:nvCxnSpPr>
          <p:cNvPr id="35" name="直線コネクタ 34">
            <a:extLst>
              <a:ext uri="{FF2B5EF4-FFF2-40B4-BE49-F238E27FC236}">
                <a16:creationId xmlns:a16="http://schemas.microsoft.com/office/drawing/2014/main" id="{19D97825-3AA7-4E72-846F-C7FA3DB4C822}"/>
              </a:ext>
            </a:extLst>
          </p:cNvPr>
          <p:cNvCxnSpPr>
            <a:cxnSpLocks/>
          </p:cNvCxnSpPr>
          <p:nvPr/>
        </p:nvCxnSpPr>
        <p:spPr>
          <a:xfrm>
            <a:off x="1413133" y="5296424"/>
            <a:ext cx="1394340"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C0365328-D07A-402F-B4B1-EE1A64D539D4}"/>
              </a:ext>
            </a:extLst>
          </p:cNvPr>
          <p:cNvCxnSpPr>
            <a:cxnSpLocks/>
          </p:cNvCxnSpPr>
          <p:nvPr/>
        </p:nvCxnSpPr>
        <p:spPr>
          <a:xfrm>
            <a:off x="2807473" y="5296425"/>
            <a:ext cx="0" cy="67051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9EC4CFD1-803F-45E5-BD2E-CB7D16E287F9}"/>
              </a:ext>
            </a:extLst>
          </p:cNvPr>
          <p:cNvSpPr txBox="1"/>
          <p:nvPr/>
        </p:nvSpPr>
        <p:spPr>
          <a:xfrm>
            <a:off x="417269" y="4318541"/>
            <a:ext cx="316240" cy="1751319"/>
          </a:xfrm>
          <a:prstGeom prst="rect">
            <a:avLst/>
          </a:prstGeom>
          <a:noFill/>
        </p:spPr>
        <p:txBody>
          <a:bodyPr vert="eaVert" wrap="square" rtlCol="0">
            <a:spAutoFit/>
          </a:bodyPr>
          <a:lstStyle/>
          <a:p>
            <a:r>
              <a:rPr lang="ja-JP" altLang="en-US" sz="855" b="1" dirty="0">
                <a:latin typeface="+mn-ea"/>
              </a:rPr>
              <a:t>高　　　ストレス反応　　　　低</a:t>
            </a:r>
          </a:p>
        </p:txBody>
      </p:sp>
      <p:sp>
        <p:nvSpPr>
          <p:cNvPr id="38" name="正方形/長方形 37">
            <a:extLst>
              <a:ext uri="{FF2B5EF4-FFF2-40B4-BE49-F238E27FC236}">
                <a16:creationId xmlns:a16="http://schemas.microsoft.com/office/drawing/2014/main" id="{A0BD7E30-0938-405B-A99C-255B24012CF2}"/>
              </a:ext>
            </a:extLst>
          </p:cNvPr>
          <p:cNvSpPr/>
          <p:nvPr/>
        </p:nvSpPr>
        <p:spPr>
          <a:xfrm>
            <a:off x="1385015" y="6232445"/>
            <a:ext cx="2540753" cy="2048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55" b="1" dirty="0">
                <a:solidFill>
                  <a:schemeClr val="tx1"/>
                </a:solidFill>
                <a:latin typeface="+mn-ea"/>
              </a:rPr>
              <a:t>低　　ストレス要因と周囲のサポート　　高</a:t>
            </a:r>
          </a:p>
        </p:txBody>
      </p:sp>
      <p:cxnSp>
        <p:nvCxnSpPr>
          <p:cNvPr id="39" name="直線コネクタ 38">
            <a:extLst>
              <a:ext uri="{FF2B5EF4-FFF2-40B4-BE49-F238E27FC236}">
                <a16:creationId xmlns:a16="http://schemas.microsoft.com/office/drawing/2014/main" id="{F7EE04AA-6C43-486C-88A0-DB59196F8F48}"/>
              </a:ext>
            </a:extLst>
          </p:cNvPr>
          <p:cNvCxnSpPr>
            <a:cxnSpLocks/>
          </p:cNvCxnSpPr>
          <p:nvPr/>
        </p:nvCxnSpPr>
        <p:spPr>
          <a:xfrm>
            <a:off x="1406776" y="4901521"/>
            <a:ext cx="2151442"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0" name="正方形/長方形 39">
            <a:extLst>
              <a:ext uri="{FF2B5EF4-FFF2-40B4-BE49-F238E27FC236}">
                <a16:creationId xmlns:a16="http://schemas.microsoft.com/office/drawing/2014/main" id="{BC67AD84-37F6-4B95-AEE9-655AF090B963}"/>
              </a:ext>
            </a:extLst>
          </p:cNvPr>
          <p:cNvSpPr/>
          <p:nvPr/>
        </p:nvSpPr>
        <p:spPr>
          <a:xfrm>
            <a:off x="743223" y="5890527"/>
            <a:ext cx="672174" cy="182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chemeClr val="tx1"/>
                </a:solidFill>
                <a:latin typeface="+mn-ea"/>
              </a:rPr>
              <a:t>29</a:t>
            </a:r>
            <a:r>
              <a:rPr lang="ja-JP" altLang="en-US" sz="770" b="1" dirty="0">
                <a:solidFill>
                  <a:schemeClr val="tx1"/>
                </a:solidFill>
                <a:latin typeface="+mn-ea"/>
              </a:rPr>
              <a:t>点</a:t>
            </a:r>
            <a:r>
              <a:rPr lang="en-US" altLang="ja-JP" sz="770" b="1" dirty="0">
                <a:solidFill>
                  <a:schemeClr val="tx1"/>
                </a:solidFill>
                <a:latin typeface="+mn-ea"/>
              </a:rPr>
              <a:t>(30</a:t>
            </a:r>
            <a:r>
              <a:rPr lang="ja-JP" altLang="en-US" sz="770" b="1" dirty="0">
                <a:solidFill>
                  <a:schemeClr val="tx1"/>
                </a:solidFill>
                <a:latin typeface="+mn-ea"/>
              </a:rPr>
              <a:t>点</a:t>
            </a:r>
            <a:r>
              <a:rPr lang="en-US" altLang="ja-JP" sz="770" b="1" dirty="0">
                <a:solidFill>
                  <a:schemeClr val="tx1"/>
                </a:solidFill>
                <a:latin typeface="+mn-ea"/>
              </a:rPr>
              <a:t>)</a:t>
            </a:r>
            <a:endParaRPr lang="ja-JP" altLang="en-US" sz="770" b="1" dirty="0">
              <a:solidFill>
                <a:schemeClr val="tx1"/>
              </a:solidFill>
              <a:latin typeface="+mn-ea"/>
            </a:endParaRPr>
          </a:p>
        </p:txBody>
      </p:sp>
      <p:sp>
        <p:nvSpPr>
          <p:cNvPr id="41" name="正方形/長方形 40">
            <a:extLst>
              <a:ext uri="{FF2B5EF4-FFF2-40B4-BE49-F238E27FC236}">
                <a16:creationId xmlns:a16="http://schemas.microsoft.com/office/drawing/2014/main" id="{A90FE1B6-B067-4B77-BC63-E919BCDE0F1D}"/>
              </a:ext>
            </a:extLst>
          </p:cNvPr>
          <p:cNvSpPr/>
          <p:nvPr/>
        </p:nvSpPr>
        <p:spPr>
          <a:xfrm>
            <a:off x="1353272" y="6031728"/>
            <a:ext cx="672174" cy="182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770" b="1" dirty="0">
                <a:solidFill>
                  <a:schemeClr val="tx1"/>
                </a:solidFill>
                <a:latin typeface="+mn-ea"/>
              </a:rPr>
              <a:t>26</a:t>
            </a:r>
            <a:r>
              <a:rPr lang="ja-JP" altLang="en-US" sz="770" b="1" dirty="0">
                <a:solidFill>
                  <a:schemeClr val="tx1"/>
                </a:solidFill>
                <a:latin typeface="+mn-ea"/>
              </a:rPr>
              <a:t>点</a:t>
            </a:r>
            <a:r>
              <a:rPr lang="en-US" altLang="ja-JP" sz="770" b="1" dirty="0">
                <a:solidFill>
                  <a:schemeClr val="tx1"/>
                </a:solidFill>
                <a:latin typeface="+mn-ea"/>
              </a:rPr>
              <a:t>(57</a:t>
            </a:r>
            <a:r>
              <a:rPr lang="ja-JP" altLang="en-US" sz="770" b="1" dirty="0">
                <a:solidFill>
                  <a:schemeClr val="tx1"/>
                </a:solidFill>
                <a:latin typeface="+mn-ea"/>
              </a:rPr>
              <a:t>点</a:t>
            </a:r>
            <a:r>
              <a:rPr lang="en-US" altLang="ja-JP" sz="770" b="1" dirty="0">
                <a:solidFill>
                  <a:schemeClr val="tx1"/>
                </a:solidFill>
                <a:latin typeface="+mn-ea"/>
              </a:rPr>
              <a:t>)</a:t>
            </a:r>
            <a:endParaRPr lang="ja-JP" altLang="en-US" sz="770" b="1" dirty="0">
              <a:solidFill>
                <a:schemeClr val="tx1"/>
              </a:solidFill>
              <a:latin typeface="+mn-ea"/>
            </a:endParaRPr>
          </a:p>
        </p:txBody>
      </p:sp>
    </p:spTree>
    <p:extLst>
      <p:ext uri="{BB962C8B-B14F-4D97-AF65-F5344CB8AC3E}">
        <p14:creationId xmlns:p14="http://schemas.microsoft.com/office/powerpoint/2010/main" val="3568171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511855A-846F-8241-9FC7-7D0699BD2D9B}"/>
              </a:ext>
            </a:extLst>
          </p:cNvPr>
          <p:cNvSpPr>
            <a:spLocks noGrp="1"/>
          </p:cNvSpPr>
          <p:nvPr>
            <p:ph type="sldNum" sz="quarter" idx="12"/>
          </p:nvPr>
        </p:nvSpPr>
        <p:spPr/>
        <p:txBody>
          <a:bodyPr/>
          <a:lstStyle/>
          <a:p>
            <a:fld id="{AFBC7796-D4E4-4092-9FE9-43748644FBDA}" type="slidenum">
              <a:rPr kumimoji="1" lang="ja-JP" altLang="en-US" smtClean="0"/>
              <a:t>8</a:t>
            </a:fld>
            <a:endParaRPr kumimoji="1" lang="ja-JP" altLang="en-US"/>
          </a:p>
        </p:txBody>
      </p:sp>
      <p:graphicFrame>
        <p:nvGraphicFramePr>
          <p:cNvPr id="3" name="表 2">
            <a:extLst>
              <a:ext uri="{FF2B5EF4-FFF2-40B4-BE49-F238E27FC236}">
                <a16:creationId xmlns:a16="http://schemas.microsoft.com/office/drawing/2014/main" id="{97BF6599-90C7-E6AB-54C6-50573F9E7B49}"/>
              </a:ext>
            </a:extLst>
          </p:cNvPr>
          <p:cNvGraphicFramePr>
            <a:graphicFrameLocks noGrp="1"/>
          </p:cNvGraphicFramePr>
          <p:nvPr>
            <p:extLst>
              <p:ext uri="{D42A27DB-BD31-4B8C-83A1-F6EECF244321}">
                <p14:modId xmlns:p14="http://schemas.microsoft.com/office/powerpoint/2010/main" val="1357160465"/>
              </p:ext>
            </p:extLst>
          </p:nvPr>
        </p:nvGraphicFramePr>
        <p:xfrm>
          <a:off x="413665" y="1009450"/>
          <a:ext cx="7119256" cy="1483360"/>
        </p:xfrm>
        <a:graphic>
          <a:graphicData uri="http://schemas.openxmlformats.org/drawingml/2006/table">
            <a:tbl>
              <a:tblPr firstRow="1" bandRow="1">
                <a:tableStyleId>{5940675A-B579-460E-94D1-54222C63F5DA}</a:tableStyleId>
              </a:tblPr>
              <a:tblGrid>
                <a:gridCol w="1513115">
                  <a:extLst>
                    <a:ext uri="{9D8B030D-6E8A-4147-A177-3AD203B41FA5}">
                      <a16:colId xmlns:a16="http://schemas.microsoft.com/office/drawing/2014/main" val="2346556698"/>
                    </a:ext>
                  </a:extLst>
                </a:gridCol>
                <a:gridCol w="1905000">
                  <a:extLst>
                    <a:ext uri="{9D8B030D-6E8A-4147-A177-3AD203B41FA5}">
                      <a16:colId xmlns:a16="http://schemas.microsoft.com/office/drawing/2014/main" val="617263366"/>
                    </a:ext>
                  </a:extLst>
                </a:gridCol>
                <a:gridCol w="1921327">
                  <a:extLst>
                    <a:ext uri="{9D8B030D-6E8A-4147-A177-3AD203B41FA5}">
                      <a16:colId xmlns:a16="http://schemas.microsoft.com/office/drawing/2014/main" val="103937211"/>
                    </a:ext>
                  </a:extLst>
                </a:gridCol>
                <a:gridCol w="1779814">
                  <a:extLst>
                    <a:ext uri="{9D8B030D-6E8A-4147-A177-3AD203B41FA5}">
                      <a16:colId xmlns:a16="http://schemas.microsoft.com/office/drawing/2014/main" val="1990813856"/>
                    </a:ext>
                  </a:extLst>
                </a:gridCol>
              </a:tblGrid>
              <a:tr h="370840">
                <a:tc>
                  <a:txBody>
                    <a:bodyPr/>
                    <a:lstStyle/>
                    <a:p>
                      <a:pPr algn="ctr"/>
                      <a:endParaRPr kumimoji="1" lang="ja-JP" altLang="en-US"/>
                    </a:p>
                  </a:txBody>
                  <a:tcPr/>
                </a:tc>
                <a:tc>
                  <a:txBody>
                    <a:bodyPr/>
                    <a:lstStyle/>
                    <a:p>
                      <a:pPr algn="ctr"/>
                      <a:r>
                        <a:rPr kumimoji="1" lang="ja-JP" altLang="en-US" dirty="0"/>
                        <a:t>対象者</a:t>
                      </a:r>
                    </a:p>
                  </a:txBody>
                  <a:tcPr/>
                </a:tc>
                <a:tc>
                  <a:txBody>
                    <a:bodyPr/>
                    <a:lstStyle/>
                    <a:p>
                      <a:pPr algn="ctr"/>
                      <a:r>
                        <a:rPr kumimoji="1" lang="ja-JP" altLang="en-US" dirty="0"/>
                        <a:t>受検者</a:t>
                      </a:r>
                    </a:p>
                  </a:txBody>
                  <a:tcPr/>
                </a:tc>
                <a:tc>
                  <a:txBody>
                    <a:bodyPr/>
                    <a:lstStyle/>
                    <a:p>
                      <a:pPr algn="ctr"/>
                      <a:r>
                        <a:rPr kumimoji="1" lang="ja-JP" altLang="en-US" dirty="0"/>
                        <a:t>受検率</a:t>
                      </a:r>
                    </a:p>
                  </a:txBody>
                  <a:tcPr/>
                </a:tc>
                <a:extLst>
                  <a:ext uri="{0D108BD9-81ED-4DB2-BD59-A6C34878D82A}">
                    <a16:rowId xmlns:a16="http://schemas.microsoft.com/office/drawing/2014/main" val="1922200383"/>
                  </a:ext>
                </a:extLst>
              </a:tr>
              <a:tr h="370840">
                <a:tc>
                  <a:txBody>
                    <a:bodyPr/>
                    <a:lstStyle/>
                    <a:p>
                      <a:r>
                        <a:rPr kumimoji="1" lang="en-US" altLang="ja-JP" dirty="0"/>
                        <a:t>2022</a:t>
                      </a:r>
                      <a:r>
                        <a:rPr kumimoji="1" lang="ja-JP" altLang="en-US" dirty="0"/>
                        <a:t>年度</a:t>
                      </a:r>
                    </a:p>
                  </a:txBody>
                  <a:tcPr/>
                </a:tc>
                <a:tc>
                  <a:txBody>
                    <a:bodyPr/>
                    <a:lstStyle/>
                    <a:p>
                      <a:pPr algn="ctr"/>
                      <a:r>
                        <a:rPr kumimoji="1" lang="en-US" altLang="ja-JP" dirty="0"/>
                        <a:t>318</a:t>
                      </a:r>
                      <a:endParaRPr kumimoji="1" lang="ja-JP" altLang="en-US" dirty="0"/>
                    </a:p>
                  </a:txBody>
                  <a:tcPr/>
                </a:tc>
                <a:tc>
                  <a:txBody>
                    <a:bodyPr/>
                    <a:lstStyle/>
                    <a:p>
                      <a:pPr algn="ctr"/>
                      <a:r>
                        <a:rPr kumimoji="1" lang="en-US" altLang="ja-JP" dirty="0"/>
                        <a:t>219</a:t>
                      </a:r>
                      <a:endParaRPr kumimoji="1" lang="ja-JP" altLang="en-US" dirty="0"/>
                    </a:p>
                  </a:txBody>
                  <a:tcPr/>
                </a:tc>
                <a:tc>
                  <a:txBody>
                    <a:bodyPr/>
                    <a:lstStyle/>
                    <a:p>
                      <a:pPr algn="ctr"/>
                      <a:r>
                        <a:rPr kumimoji="1" lang="en-US" altLang="ja-JP" dirty="0"/>
                        <a:t>68.9</a:t>
                      </a:r>
                      <a:r>
                        <a:rPr kumimoji="1" lang="ja-JP" altLang="en-US" dirty="0"/>
                        <a:t>％</a:t>
                      </a:r>
                    </a:p>
                  </a:txBody>
                  <a:tcPr/>
                </a:tc>
                <a:extLst>
                  <a:ext uri="{0D108BD9-81ED-4DB2-BD59-A6C34878D82A}">
                    <a16:rowId xmlns:a16="http://schemas.microsoft.com/office/drawing/2014/main" val="3457655956"/>
                  </a:ext>
                </a:extLst>
              </a:tr>
              <a:tr h="370840">
                <a:tc>
                  <a:txBody>
                    <a:bodyPr/>
                    <a:lstStyle/>
                    <a:p>
                      <a:r>
                        <a:rPr kumimoji="1" lang="en-US" altLang="ja-JP" dirty="0"/>
                        <a:t>2023</a:t>
                      </a:r>
                      <a:r>
                        <a:rPr kumimoji="1" lang="ja-JP" altLang="en-US" dirty="0"/>
                        <a:t>年度</a:t>
                      </a:r>
                    </a:p>
                  </a:txBody>
                  <a:tcPr/>
                </a:tc>
                <a:tc>
                  <a:txBody>
                    <a:bodyPr/>
                    <a:lstStyle/>
                    <a:p>
                      <a:pPr algn="ctr"/>
                      <a:r>
                        <a:rPr kumimoji="1" lang="en-US" altLang="ja-JP" dirty="0"/>
                        <a:t>331</a:t>
                      </a:r>
                      <a:endParaRPr kumimoji="1" lang="ja-JP" altLang="en-US" dirty="0"/>
                    </a:p>
                  </a:txBody>
                  <a:tcPr/>
                </a:tc>
                <a:tc>
                  <a:txBody>
                    <a:bodyPr/>
                    <a:lstStyle/>
                    <a:p>
                      <a:pPr algn="ctr"/>
                      <a:r>
                        <a:rPr kumimoji="1" lang="en-US" altLang="ja-JP" dirty="0"/>
                        <a:t>248</a:t>
                      </a:r>
                      <a:endParaRPr kumimoji="1" lang="ja-JP" altLang="en-US" dirty="0"/>
                    </a:p>
                  </a:txBody>
                  <a:tcPr/>
                </a:tc>
                <a:tc>
                  <a:txBody>
                    <a:bodyPr/>
                    <a:lstStyle/>
                    <a:p>
                      <a:pPr algn="ctr"/>
                      <a:r>
                        <a:rPr kumimoji="1" lang="en-US" altLang="ja-JP" dirty="0"/>
                        <a:t>74.9</a:t>
                      </a:r>
                      <a:r>
                        <a:rPr kumimoji="1" lang="ja-JP" altLang="en-US" dirty="0"/>
                        <a:t>％</a:t>
                      </a:r>
                    </a:p>
                  </a:txBody>
                  <a:tcPr/>
                </a:tc>
                <a:extLst>
                  <a:ext uri="{0D108BD9-81ED-4DB2-BD59-A6C34878D82A}">
                    <a16:rowId xmlns:a16="http://schemas.microsoft.com/office/drawing/2014/main" val="1871956823"/>
                  </a:ext>
                </a:extLst>
              </a:tr>
              <a:tr h="370840">
                <a:tc>
                  <a:txBody>
                    <a:bodyPr/>
                    <a:lstStyle/>
                    <a:p>
                      <a:r>
                        <a:rPr kumimoji="1" lang="en-US" altLang="ja-JP" dirty="0"/>
                        <a:t>2024</a:t>
                      </a:r>
                      <a:r>
                        <a:rPr kumimoji="1" lang="ja-JP" altLang="en-US" dirty="0"/>
                        <a:t>年度</a:t>
                      </a:r>
                    </a:p>
                  </a:txBody>
                  <a:tcPr/>
                </a:tc>
                <a:tc>
                  <a:txBody>
                    <a:bodyPr/>
                    <a:lstStyle/>
                    <a:p>
                      <a:pPr algn="ctr"/>
                      <a:r>
                        <a:rPr kumimoji="1" lang="en-US" altLang="ja-JP" dirty="0"/>
                        <a:t>337</a:t>
                      </a:r>
                      <a:endParaRPr kumimoji="1" lang="ja-JP" altLang="en-US" dirty="0"/>
                    </a:p>
                  </a:txBody>
                  <a:tcPr/>
                </a:tc>
                <a:tc>
                  <a:txBody>
                    <a:bodyPr/>
                    <a:lstStyle/>
                    <a:p>
                      <a:pPr algn="ctr"/>
                      <a:r>
                        <a:rPr kumimoji="1" lang="en-US" altLang="ja-JP" dirty="0"/>
                        <a:t>241</a:t>
                      </a:r>
                      <a:endParaRPr kumimoji="1" lang="ja-JP" altLang="en-US" dirty="0"/>
                    </a:p>
                  </a:txBody>
                  <a:tcPr/>
                </a:tc>
                <a:tc>
                  <a:txBody>
                    <a:bodyPr/>
                    <a:lstStyle/>
                    <a:p>
                      <a:pPr algn="ctr"/>
                      <a:r>
                        <a:rPr kumimoji="1" lang="en-US" altLang="ja-JP" dirty="0"/>
                        <a:t>71.5</a:t>
                      </a:r>
                      <a:r>
                        <a:rPr kumimoji="1" lang="ja-JP" altLang="en-US" dirty="0"/>
                        <a:t>％</a:t>
                      </a:r>
                    </a:p>
                  </a:txBody>
                  <a:tcPr/>
                </a:tc>
                <a:extLst>
                  <a:ext uri="{0D108BD9-81ED-4DB2-BD59-A6C34878D82A}">
                    <a16:rowId xmlns:a16="http://schemas.microsoft.com/office/drawing/2014/main" val="3463910613"/>
                  </a:ext>
                </a:extLst>
              </a:tr>
            </a:tbl>
          </a:graphicData>
        </a:graphic>
      </p:graphicFrame>
      <p:graphicFrame>
        <p:nvGraphicFramePr>
          <p:cNvPr id="4" name="表 3">
            <a:extLst>
              <a:ext uri="{FF2B5EF4-FFF2-40B4-BE49-F238E27FC236}">
                <a16:creationId xmlns:a16="http://schemas.microsoft.com/office/drawing/2014/main" id="{FF3522CC-3DD4-65BB-70C8-724B8F73AF13}"/>
              </a:ext>
            </a:extLst>
          </p:cNvPr>
          <p:cNvGraphicFramePr>
            <a:graphicFrameLocks noGrp="1"/>
          </p:cNvGraphicFramePr>
          <p:nvPr>
            <p:extLst>
              <p:ext uri="{D42A27DB-BD31-4B8C-83A1-F6EECF244321}">
                <p14:modId xmlns:p14="http://schemas.microsoft.com/office/powerpoint/2010/main" val="729236197"/>
              </p:ext>
            </p:extLst>
          </p:nvPr>
        </p:nvGraphicFramePr>
        <p:xfrm>
          <a:off x="413665" y="2806722"/>
          <a:ext cx="8624376" cy="3505200"/>
        </p:xfrm>
        <a:graphic>
          <a:graphicData uri="http://schemas.openxmlformats.org/drawingml/2006/table">
            <a:tbl>
              <a:tblPr firstRow="1" bandRow="1">
                <a:tableStyleId>{5940675A-B579-460E-94D1-54222C63F5DA}</a:tableStyleId>
              </a:tblPr>
              <a:tblGrid>
                <a:gridCol w="1271583">
                  <a:extLst>
                    <a:ext uri="{9D8B030D-6E8A-4147-A177-3AD203B41FA5}">
                      <a16:colId xmlns:a16="http://schemas.microsoft.com/office/drawing/2014/main" val="2346556698"/>
                    </a:ext>
                  </a:extLst>
                </a:gridCol>
                <a:gridCol w="1371600">
                  <a:extLst>
                    <a:ext uri="{9D8B030D-6E8A-4147-A177-3AD203B41FA5}">
                      <a16:colId xmlns:a16="http://schemas.microsoft.com/office/drawing/2014/main" val="617263366"/>
                    </a:ext>
                  </a:extLst>
                </a:gridCol>
                <a:gridCol w="990600">
                  <a:extLst>
                    <a:ext uri="{9D8B030D-6E8A-4147-A177-3AD203B41FA5}">
                      <a16:colId xmlns:a16="http://schemas.microsoft.com/office/drawing/2014/main" val="103937211"/>
                    </a:ext>
                  </a:extLst>
                </a:gridCol>
                <a:gridCol w="1172755">
                  <a:extLst>
                    <a:ext uri="{9D8B030D-6E8A-4147-A177-3AD203B41FA5}">
                      <a16:colId xmlns:a16="http://schemas.microsoft.com/office/drawing/2014/main" val="2911179981"/>
                    </a:ext>
                  </a:extLst>
                </a:gridCol>
                <a:gridCol w="990600">
                  <a:extLst>
                    <a:ext uri="{9D8B030D-6E8A-4147-A177-3AD203B41FA5}">
                      <a16:colId xmlns:a16="http://schemas.microsoft.com/office/drawing/2014/main" val="1990813856"/>
                    </a:ext>
                  </a:extLst>
                </a:gridCol>
                <a:gridCol w="1129357">
                  <a:extLst>
                    <a:ext uri="{9D8B030D-6E8A-4147-A177-3AD203B41FA5}">
                      <a16:colId xmlns:a16="http://schemas.microsoft.com/office/drawing/2014/main" val="2932824321"/>
                    </a:ext>
                  </a:extLst>
                </a:gridCol>
                <a:gridCol w="1697881">
                  <a:extLst>
                    <a:ext uri="{9D8B030D-6E8A-4147-A177-3AD203B41FA5}">
                      <a16:colId xmlns:a16="http://schemas.microsoft.com/office/drawing/2014/main" val="2365283950"/>
                    </a:ext>
                  </a:extLst>
                </a:gridCol>
              </a:tblGrid>
              <a:tr h="370840">
                <a:tc rowSpan="2">
                  <a:txBody>
                    <a:bodyPr/>
                    <a:lstStyle/>
                    <a:p>
                      <a:pPr algn="ctr"/>
                      <a:endParaRPr kumimoji="1" lang="ja-JP" altLang="en-US" dirty="0"/>
                    </a:p>
                  </a:txBody>
                  <a:tcPr anchor="ctr"/>
                </a:tc>
                <a:tc rowSpan="2">
                  <a:txBody>
                    <a:bodyPr/>
                    <a:lstStyle/>
                    <a:p>
                      <a:pPr algn="ctr"/>
                      <a:r>
                        <a:rPr kumimoji="1" lang="ja-JP" altLang="en-US" dirty="0"/>
                        <a:t>総合健康</a:t>
                      </a:r>
                      <a:endParaRPr kumimoji="1" lang="en-US" altLang="ja-JP" dirty="0"/>
                    </a:p>
                    <a:p>
                      <a:pPr algn="ctr"/>
                      <a:r>
                        <a:rPr kumimoji="1" lang="ja-JP" altLang="en-US" dirty="0"/>
                        <a:t>リスク</a:t>
                      </a:r>
                    </a:p>
                  </a:txBody>
                  <a:tcPr anchor="ctr"/>
                </a:tc>
                <a:tc gridSpan="2">
                  <a:txBody>
                    <a:bodyPr/>
                    <a:lstStyle/>
                    <a:p>
                      <a:pPr algn="ctr"/>
                      <a:r>
                        <a:rPr kumimoji="1" lang="ja-JP" altLang="en-US" dirty="0"/>
                        <a:t>仕事の量</a:t>
                      </a:r>
                      <a:endParaRPr kumimoji="1" lang="en-US" altLang="ja-JP" dirty="0"/>
                    </a:p>
                    <a:p>
                      <a:pPr algn="ctr"/>
                      <a:r>
                        <a:rPr kumimoji="1" lang="ja-JP" altLang="en-US" dirty="0"/>
                        <a:t>コントロール</a:t>
                      </a:r>
                    </a:p>
                  </a:txBody>
                  <a:tcPr anchor="ctr"/>
                </a:tc>
                <a:tc hMerge="1">
                  <a:txBody>
                    <a:bodyPr/>
                    <a:lstStyle/>
                    <a:p>
                      <a:pPr algn="ctr"/>
                      <a:endParaRPr kumimoji="1" lang="ja-JP" altLang="en-US" dirty="0"/>
                    </a:p>
                  </a:txBody>
                  <a:tcPr/>
                </a:tc>
                <a:tc gridSpan="2">
                  <a:txBody>
                    <a:bodyPr/>
                    <a:lstStyle/>
                    <a:p>
                      <a:pPr algn="ctr"/>
                      <a:r>
                        <a:rPr kumimoji="1" lang="ja-JP" altLang="en-US" dirty="0"/>
                        <a:t>上司の支援</a:t>
                      </a:r>
                      <a:endParaRPr kumimoji="1" lang="en-US" altLang="ja-JP" dirty="0"/>
                    </a:p>
                    <a:p>
                      <a:pPr algn="ctr"/>
                      <a:r>
                        <a:rPr kumimoji="1" lang="ja-JP" altLang="en-US" dirty="0"/>
                        <a:t>同僚の支援</a:t>
                      </a:r>
                    </a:p>
                  </a:txBody>
                  <a:tcPr anchor="ctr"/>
                </a:tc>
                <a:tc hMerge="1">
                  <a:txBody>
                    <a:bodyPr/>
                    <a:lstStyle/>
                    <a:p>
                      <a:pPr algn="ctr"/>
                      <a:endParaRPr kumimoji="1" lang="ja-JP" altLang="en-US" dirty="0"/>
                    </a:p>
                  </a:txBody>
                  <a:tcPr/>
                </a:tc>
                <a:tc rowSpan="2">
                  <a:txBody>
                    <a:bodyPr/>
                    <a:lstStyle/>
                    <a:p>
                      <a:pPr algn="ctr"/>
                      <a:r>
                        <a:rPr kumimoji="1" lang="ja-JP" altLang="en-US" dirty="0"/>
                        <a:t>高ストレス者の割合</a:t>
                      </a:r>
                    </a:p>
                  </a:txBody>
                  <a:tcPr anchor="ctr"/>
                </a:tc>
                <a:extLst>
                  <a:ext uri="{0D108BD9-81ED-4DB2-BD59-A6C34878D82A}">
                    <a16:rowId xmlns:a16="http://schemas.microsoft.com/office/drawing/2014/main" val="1922200383"/>
                  </a:ext>
                </a:extLst>
              </a:tr>
              <a:tr h="370840">
                <a:tc vMerge="1">
                  <a:txBody>
                    <a:bodyPr/>
                    <a:lstStyle/>
                    <a:p>
                      <a:endParaRPr kumimoji="1" lang="ja-JP" altLang="en-US" dirty="0"/>
                    </a:p>
                  </a:txBody>
                  <a:tcPr/>
                </a:tc>
                <a:tc vMerge="1">
                  <a:txBody>
                    <a:bodyPr/>
                    <a:lstStyle/>
                    <a:p>
                      <a:endParaRPr kumimoji="1" lang="ja-JP" altLang="en-US" dirty="0"/>
                    </a:p>
                  </a:txBody>
                  <a:tcPr/>
                </a:tc>
                <a:tc>
                  <a:txBody>
                    <a:bodyPr/>
                    <a:lstStyle/>
                    <a:p>
                      <a:pPr algn="ctr"/>
                      <a:r>
                        <a:rPr kumimoji="1" lang="ja-JP" altLang="en-US" dirty="0"/>
                        <a:t>量</a:t>
                      </a:r>
                    </a:p>
                  </a:txBody>
                  <a:tcPr anchor="ctr"/>
                </a:tc>
                <a:tc>
                  <a:txBody>
                    <a:bodyPr/>
                    <a:lstStyle/>
                    <a:p>
                      <a:pPr algn="ctr"/>
                      <a:r>
                        <a:rPr kumimoji="1" lang="ja-JP" altLang="en-US" dirty="0"/>
                        <a:t>コントロール</a:t>
                      </a:r>
                    </a:p>
                  </a:txBody>
                  <a:tcPr anchor="ctr"/>
                </a:tc>
                <a:tc>
                  <a:txBody>
                    <a:bodyPr/>
                    <a:lstStyle/>
                    <a:p>
                      <a:pPr algn="ctr"/>
                      <a:r>
                        <a:rPr kumimoji="1" lang="ja-JP" altLang="en-US" dirty="0"/>
                        <a:t>上司の支援</a:t>
                      </a:r>
                    </a:p>
                  </a:txBody>
                  <a:tcPr anchor="ctr"/>
                </a:tc>
                <a:tc>
                  <a:txBody>
                    <a:bodyPr/>
                    <a:lstStyle/>
                    <a:p>
                      <a:pPr algn="ctr"/>
                      <a:r>
                        <a:rPr kumimoji="1" lang="ja-JP" altLang="en-US" dirty="0"/>
                        <a:t>同僚の支援</a:t>
                      </a:r>
                    </a:p>
                  </a:txBody>
                  <a:tcPr anchor="ctr"/>
                </a:tc>
                <a:tc vMerge="1">
                  <a:txBody>
                    <a:bodyPr/>
                    <a:lstStyle/>
                    <a:p>
                      <a:endParaRPr kumimoji="1" lang="ja-JP" altLang="en-US" dirty="0"/>
                    </a:p>
                  </a:txBody>
                  <a:tcPr/>
                </a:tc>
                <a:extLst>
                  <a:ext uri="{0D108BD9-81ED-4DB2-BD59-A6C34878D82A}">
                    <a16:rowId xmlns:a16="http://schemas.microsoft.com/office/drawing/2014/main" val="3457655956"/>
                  </a:ext>
                </a:extLst>
              </a:tr>
              <a:tr h="370840">
                <a:tc rowSpan="2">
                  <a:txBody>
                    <a:bodyPr/>
                    <a:lstStyle/>
                    <a:p>
                      <a:r>
                        <a:rPr kumimoji="1" lang="en-US" altLang="ja-JP" dirty="0"/>
                        <a:t>2022</a:t>
                      </a:r>
                      <a:r>
                        <a:rPr kumimoji="1" lang="ja-JP" altLang="en-US" dirty="0"/>
                        <a:t>年度</a:t>
                      </a:r>
                    </a:p>
                  </a:txBody>
                  <a:tcPr anchor="ctr"/>
                </a:tc>
                <a:tc rowSpan="2">
                  <a:txBody>
                    <a:bodyPr/>
                    <a:lstStyle/>
                    <a:p>
                      <a:pPr algn="ctr"/>
                      <a:r>
                        <a:rPr kumimoji="1" lang="en-US" altLang="ja-JP" dirty="0">
                          <a:solidFill>
                            <a:schemeClr val="tx2">
                              <a:lumMod val="60000"/>
                              <a:lumOff val="40000"/>
                            </a:schemeClr>
                          </a:solidFill>
                        </a:rPr>
                        <a:t>89</a:t>
                      </a:r>
                      <a:endParaRPr kumimoji="1" lang="ja-JP" altLang="en-US" dirty="0">
                        <a:solidFill>
                          <a:schemeClr val="tx2">
                            <a:lumMod val="60000"/>
                            <a:lumOff val="40000"/>
                          </a:schemeClr>
                        </a:solidFill>
                      </a:endParaRPr>
                    </a:p>
                  </a:txBody>
                  <a:tcPr anchor="ctr"/>
                </a:tc>
                <a:tc gridSpan="2">
                  <a:txBody>
                    <a:bodyPr/>
                    <a:lstStyle/>
                    <a:p>
                      <a:pPr algn="ctr"/>
                      <a:r>
                        <a:rPr kumimoji="1" lang="en-US" altLang="ja-JP" dirty="0">
                          <a:solidFill>
                            <a:schemeClr val="tx2">
                              <a:lumMod val="60000"/>
                              <a:lumOff val="40000"/>
                            </a:schemeClr>
                          </a:solidFill>
                        </a:rPr>
                        <a:t>88</a:t>
                      </a:r>
                      <a:endParaRPr kumimoji="1" lang="ja-JP" altLang="en-US" dirty="0">
                        <a:solidFill>
                          <a:schemeClr val="tx2">
                            <a:lumMod val="60000"/>
                            <a:lumOff val="40000"/>
                          </a:schemeClr>
                        </a:solidFill>
                      </a:endParaRPr>
                    </a:p>
                  </a:txBody>
                  <a:tcPr anchor="ctr"/>
                </a:tc>
                <a:tc hMerge="1">
                  <a:txBody>
                    <a:bodyPr/>
                    <a:lstStyle/>
                    <a:p>
                      <a:endParaRPr kumimoji="1" lang="ja-JP" altLang="en-US" dirty="0"/>
                    </a:p>
                  </a:txBody>
                  <a:tcPr/>
                </a:tc>
                <a:tc gridSpan="2">
                  <a:txBody>
                    <a:bodyPr/>
                    <a:lstStyle/>
                    <a:p>
                      <a:pPr algn="ctr"/>
                      <a:r>
                        <a:rPr kumimoji="1" lang="en-US" altLang="ja-JP" dirty="0">
                          <a:solidFill>
                            <a:srgbClr val="FF0000"/>
                          </a:solidFill>
                        </a:rPr>
                        <a:t>102</a:t>
                      </a:r>
                      <a:endParaRPr kumimoji="1" lang="ja-JP" altLang="en-US" dirty="0">
                        <a:solidFill>
                          <a:srgbClr val="FF0000"/>
                        </a:solidFill>
                      </a:endParaRPr>
                    </a:p>
                  </a:txBody>
                  <a:tcPr anchor="ctr"/>
                </a:tc>
                <a:tc hMerge="1">
                  <a:txBody>
                    <a:bodyPr/>
                    <a:lstStyle/>
                    <a:p>
                      <a:endParaRPr kumimoji="1" lang="ja-JP" altLang="en-US" dirty="0"/>
                    </a:p>
                  </a:txBody>
                  <a:tcPr/>
                </a:tc>
                <a:tc rowSpan="2">
                  <a:txBody>
                    <a:bodyPr/>
                    <a:lstStyle/>
                    <a:p>
                      <a:pPr algn="ctr"/>
                      <a:r>
                        <a:rPr kumimoji="1" lang="en-US" altLang="ja-JP" dirty="0">
                          <a:solidFill>
                            <a:srgbClr val="FF0000"/>
                          </a:solidFill>
                        </a:rPr>
                        <a:t>14.2</a:t>
                      </a:r>
                      <a:r>
                        <a:rPr kumimoji="1" lang="ja-JP" altLang="en-US" dirty="0">
                          <a:solidFill>
                            <a:srgbClr val="FF0000"/>
                          </a:solidFill>
                        </a:rPr>
                        <a:t>％</a:t>
                      </a:r>
                    </a:p>
                  </a:txBody>
                  <a:tcPr anchor="ctr"/>
                </a:tc>
                <a:extLst>
                  <a:ext uri="{0D108BD9-81ED-4DB2-BD59-A6C34878D82A}">
                    <a16:rowId xmlns:a16="http://schemas.microsoft.com/office/drawing/2014/main" val="311823684"/>
                  </a:ext>
                </a:extLst>
              </a:tr>
              <a:tr h="370840">
                <a:tc vMerge="1">
                  <a:txBody>
                    <a:bodyPr/>
                    <a:lstStyle/>
                    <a:p>
                      <a:endParaRPr kumimoji="1" lang="ja-JP" altLang="en-US" dirty="0"/>
                    </a:p>
                  </a:txBody>
                  <a:tcPr/>
                </a:tc>
                <a:tc vMerge="1">
                  <a:txBody>
                    <a:bodyPr/>
                    <a:lstStyle/>
                    <a:p>
                      <a:endParaRPr kumimoji="1" lang="ja-JP" altLang="en-US" dirty="0"/>
                    </a:p>
                  </a:txBody>
                  <a:tcPr/>
                </a:tc>
                <a:tc>
                  <a:txBody>
                    <a:bodyPr/>
                    <a:lstStyle/>
                    <a:p>
                      <a:pPr algn="ctr"/>
                      <a:r>
                        <a:rPr kumimoji="1" lang="en-US" altLang="ja-JP" dirty="0">
                          <a:solidFill>
                            <a:schemeClr val="tx2">
                              <a:lumMod val="60000"/>
                              <a:lumOff val="40000"/>
                            </a:schemeClr>
                          </a:solidFill>
                        </a:rPr>
                        <a:t>7.2</a:t>
                      </a:r>
                      <a:r>
                        <a:rPr kumimoji="1" lang="en-US" altLang="ja-JP" dirty="0"/>
                        <a:t>(8.7)</a:t>
                      </a:r>
                      <a:endParaRPr kumimoji="1" lang="ja-JP" altLang="en-US" dirty="0"/>
                    </a:p>
                  </a:txBody>
                  <a:tcPr anchor="ctr"/>
                </a:tc>
                <a:tc>
                  <a:txBody>
                    <a:bodyPr/>
                    <a:lstStyle/>
                    <a:p>
                      <a:pPr algn="ctr"/>
                      <a:r>
                        <a:rPr kumimoji="1" lang="en-US" altLang="ja-JP" dirty="0">
                          <a:solidFill>
                            <a:schemeClr val="tx2">
                              <a:lumMod val="60000"/>
                              <a:lumOff val="40000"/>
                            </a:schemeClr>
                          </a:solidFill>
                        </a:rPr>
                        <a:t>8.1</a:t>
                      </a:r>
                      <a:r>
                        <a:rPr kumimoji="1" lang="en-US" altLang="ja-JP" dirty="0"/>
                        <a:t>(7.9)</a:t>
                      </a:r>
                      <a:endParaRPr kumimoji="1" lang="ja-JP" altLang="en-US" dirty="0"/>
                    </a:p>
                  </a:txBody>
                  <a:tcPr anchor="ctr"/>
                </a:tc>
                <a:tc>
                  <a:txBody>
                    <a:bodyPr/>
                    <a:lstStyle/>
                    <a:p>
                      <a:pPr algn="ctr"/>
                      <a:r>
                        <a:rPr kumimoji="1" lang="en-US" altLang="ja-JP" dirty="0">
                          <a:solidFill>
                            <a:schemeClr val="accent1"/>
                          </a:solidFill>
                        </a:rPr>
                        <a:t>7.6</a:t>
                      </a:r>
                      <a:r>
                        <a:rPr kumimoji="1" lang="en-US" altLang="ja-JP" dirty="0"/>
                        <a:t>(7.5)</a:t>
                      </a:r>
                      <a:endParaRPr kumimoji="1" lang="ja-JP" altLang="en-US" dirty="0"/>
                    </a:p>
                  </a:txBody>
                  <a:tcPr anchor="ctr"/>
                </a:tc>
                <a:tc>
                  <a:txBody>
                    <a:bodyPr/>
                    <a:lstStyle/>
                    <a:p>
                      <a:pPr algn="ctr"/>
                      <a:r>
                        <a:rPr kumimoji="1" lang="en-US" altLang="ja-JP" dirty="0">
                          <a:solidFill>
                            <a:srgbClr val="FF0000"/>
                          </a:solidFill>
                        </a:rPr>
                        <a:t>7.8</a:t>
                      </a:r>
                      <a:r>
                        <a:rPr kumimoji="1" lang="en-US" altLang="ja-JP" dirty="0"/>
                        <a:t>(8.1)</a:t>
                      </a:r>
                      <a:endParaRPr kumimoji="1" lang="ja-JP" altLang="en-US" dirty="0"/>
                    </a:p>
                  </a:txBody>
                  <a:tcPr anchor="ctr"/>
                </a:tc>
                <a:tc vMerge="1">
                  <a:txBody>
                    <a:bodyPr/>
                    <a:lstStyle/>
                    <a:p>
                      <a:endParaRPr kumimoji="1" lang="ja-JP" altLang="en-US" dirty="0"/>
                    </a:p>
                  </a:txBody>
                  <a:tcPr/>
                </a:tc>
                <a:extLst>
                  <a:ext uri="{0D108BD9-81ED-4DB2-BD59-A6C34878D82A}">
                    <a16:rowId xmlns:a16="http://schemas.microsoft.com/office/drawing/2014/main" val="1871956823"/>
                  </a:ext>
                </a:extLst>
              </a:tr>
              <a:tr h="370840">
                <a:tc rowSpan="2">
                  <a:txBody>
                    <a:bodyPr/>
                    <a:lstStyle/>
                    <a:p>
                      <a:r>
                        <a:rPr kumimoji="1" lang="en-US" altLang="ja-JP" dirty="0"/>
                        <a:t>2023</a:t>
                      </a:r>
                      <a:r>
                        <a:rPr kumimoji="1" lang="ja-JP" altLang="en-US" dirty="0"/>
                        <a:t>年度</a:t>
                      </a:r>
                    </a:p>
                  </a:txBody>
                  <a:tcPr anchor="ctr"/>
                </a:tc>
                <a:tc rowSpan="2">
                  <a:txBody>
                    <a:bodyPr/>
                    <a:lstStyle/>
                    <a:p>
                      <a:pPr algn="ctr"/>
                      <a:r>
                        <a:rPr kumimoji="1" lang="en-US" altLang="ja-JP" dirty="0">
                          <a:solidFill>
                            <a:schemeClr val="tx2">
                              <a:lumMod val="60000"/>
                              <a:lumOff val="40000"/>
                            </a:schemeClr>
                          </a:solidFill>
                        </a:rPr>
                        <a:t>89</a:t>
                      </a:r>
                      <a:endParaRPr kumimoji="1" lang="ja-JP" altLang="en-US" dirty="0">
                        <a:solidFill>
                          <a:schemeClr val="tx2">
                            <a:lumMod val="60000"/>
                            <a:lumOff val="40000"/>
                          </a:schemeClr>
                        </a:solidFill>
                      </a:endParaRPr>
                    </a:p>
                  </a:txBody>
                  <a:tcPr anchor="ctr"/>
                </a:tc>
                <a:tc gridSpan="2">
                  <a:txBody>
                    <a:bodyPr/>
                    <a:lstStyle/>
                    <a:p>
                      <a:pPr algn="ctr"/>
                      <a:r>
                        <a:rPr kumimoji="1" lang="en-US" altLang="ja-JP" dirty="0">
                          <a:solidFill>
                            <a:schemeClr val="tx2">
                              <a:lumMod val="60000"/>
                              <a:lumOff val="40000"/>
                            </a:schemeClr>
                          </a:solidFill>
                        </a:rPr>
                        <a:t>87</a:t>
                      </a:r>
                      <a:endParaRPr kumimoji="1" lang="ja-JP" altLang="en-US" dirty="0">
                        <a:solidFill>
                          <a:schemeClr val="tx2">
                            <a:lumMod val="60000"/>
                            <a:lumOff val="40000"/>
                          </a:schemeClr>
                        </a:solidFill>
                      </a:endParaRPr>
                    </a:p>
                  </a:txBody>
                  <a:tcPr anchor="ctr"/>
                </a:tc>
                <a:tc hMerge="1">
                  <a:txBody>
                    <a:bodyPr/>
                    <a:lstStyle/>
                    <a:p>
                      <a:endParaRPr kumimoji="1" lang="ja-JP" altLang="en-US" dirty="0"/>
                    </a:p>
                  </a:txBody>
                  <a:tcPr/>
                </a:tc>
                <a:tc gridSpan="2">
                  <a:txBody>
                    <a:bodyPr/>
                    <a:lstStyle/>
                    <a:p>
                      <a:pPr algn="ctr"/>
                      <a:r>
                        <a:rPr kumimoji="1" lang="en-US" altLang="ja-JP" dirty="0">
                          <a:solidFill>
                            <a:srgbClr val="FF0000"/>
                          </a:solidFill>
                        </a:rPr>
                        <a:t>103</a:t>
                      </a:r>
                      <a:endParaRPr kumimoji="1" lang="ja-JP" altLang="en-US" dirty="0">
                        <a:solidFill>
                          <a:srgbClr val="FF0000"/>
                        </a:solidFill>
                      </a:endParaRPr>
                    </a:p>
                  </a:txBody>
                  <a:tcPr anchor="ctr"/>
                </a:tc>
                <a:tc hMerge="1">
                  <a:txBody>
                    <a:bodyPr/>
                    <a:lstStyle/>
                    <a:p>
                      <a:endParaRPr kumimoji="1" lang="ja-JP" altLang="en-US" dirty="0"/>
                    </a:p>
                  </a:txBody>
                  <a:tcPr/>
                </a:tc>
                <a:tc rowSpan="2">
                  <a:txBody>
                    <a:bodyPr/>
                    <a:lstStyle/>
                    <a:p>
                      <a:pPr algn="ctr"/>
                      <a:r>
                        <a:rPr kumimoji="1" lang="en-US" altLang="ja-JP" dirty="0">
                          <a:solidFill>
                            <a:srgbClr val="FF0000"/>
                          </a:solidFill>
                        </a:rPr>
                        <a:t>12.9</a:t>
                      </a:r>
                      <a:r>
                        <a:rPr kumimoji="1" lang="ja-JP" altLang="en-US" dirty="0">
                          <a:solidFill>
                            <a:srgbClr val="FF0000"/>
                          </a:solidFill>
                        </a:rPr>
                        <a:t>％</a:t>
                      </a:r>
                    </a:p>
                  </a:txBody>
                  <a:tcPr anchor="ctr"/>
                </a:tc>
                <a:extLst>
                  <a:ext uri="{0D108BD9-81ED-4DB2-BD59-A6C34878D82A}">
                    <a16:rowId xmlns:a16="http://schemas.microsoft.com/office/drawing/2014/main" val="3950904503"/>
                  </a:ext>
                </a:extLst>
              </a:tr>
              <a:tr h="370840">
                <a:tc vMerge="1">
                  <a:txBody>
                    <a:bodyPr/>
                    <a:lstStyle/>
                    <a:p>
                      <a:endParaRPr kumimoji="1" lang="ja-JP" altLang="en-US" dirty="0"/>
                    </a:p>
                  </a:txBody>
                  <a:tcPr/>
                </a:tc>
                <a:tc vMerge="1">
                  <a:txBody>
                    <a:bodyPr/>
                    <a:lstStyle/>
                    <a:p>
                      <a:endParaRPr kumimoji="1" lang="ja-JP" altLang="en-US" dirty="0"/>
                    </a:p>
                  </a:txBody>
                  <a:tcPr/>
                </a:tc>
                <a:tc>
                  <a:txBody>
                    <a:bodyPr/>
                    <a:lstStyle/>
                    <a:p>
                      <a:pPr algn="ctr"/>
                      <a:r>
                        <a:rPr kumimoji="1" lang="en-US" altLang="ja-JP" dirty="0">
                          <a:solidFill>
                            <a:schemeClr val="tx2">
                              <a:lumMod val="60000"/>
                              <a:lumOff val="40000"/>
                            </a:schemeClr>
                          </a:solidFill>
                        </a:rPr>
                        <a:t>7.1</a:t>
                      </a:r>
                      <a:r>
                        <a:rPr kumimoji="1" lang="en-US" altLang="ja-JP" dirty="0"/>
                        <a:t>(8.7)</a:t>
                      </a:r>
                      <a:endParaRPr kumimoji="1"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tx2">
                              <a:lumMod val="60000"/>
                              <a:lumOff val="40000"/>
                            </a:schemeClr>
                          </a:solidFill>
                        </a:rPr>
                        <a:t>8.1</a:t>
                      </a:r>
                      <a:r>
                        <a:rPr kumimoji="1" lang="en-US" altLang="ja-JP" dirty="0"/>
                        <a:t>(7.9)</a:t>
                      </a:r>
                      <a:endParaRPr kumimoji="1" lang="ja-JP" altLang="en-US" dirty="0"/>
                    </a:p>
                  </a:txBody>
                  <a:tcPr anchor="ctr"/>
                </a:tc>
                <a:tc>
                  <a:txBody>
                    <a:bodyPr/>
                    <a:lstStyle/>
                    <a:p>
                      <a:pPr algn="ctr"/>
                      <a:r>
                        <a:rPr kumimoji="1" lang="en-US" altLang="ja-JP" dirty="0">
                          <a:solidFill>
                            <a:srgbClr val="FF0000"/>
                          </a:solidFill>
                        </a:rPr>
                        <a:t>7.4</a:t>
                      </a:r>
                      <a:r>
                        <a:rPr kumimoji="1" lang="en-US" altLang="ja-JP" dirty="0"/>
                        <a:t>(7.5)</a:t>
                      </a:r>
                      <a:endParaRPr kumimoji="1"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solidFill>
                            <a:srgbClr val="FF0000"/>
                          </a:solidFill>
                        </a:rPr>
                        <a:t>7.8</a:t>
                      </a:r>
                      <a:r>
                        <a:rPr kumimoji="1" lang="en-US" altLang="ja-JP" dirty="0"/>
                        <a:t>(8.1)</a:t>
                      </a:r>
                      <a:endParaRPr kumimoji="1" lang="ja-JP" altLang="en-US" dirty="0"/>
                    </a:p>
                  </a:txBody>
                  <a:tcPr anchor="ctr"/>
                </a:tc>
                <a:tc vMerge="1">
                  <a:txBody>
                    <a:bodyPr/>
                    <a:lstStyle/>
                    <a:p>
                      <a:endParaRPr kumimoji="1" lang="ja-JP" altLang="en-US" dirty="0"/>
                    </a:p>
                  </a:txBody>
                  <a:tcPr/>
                </a:tc>
                <a:extLst>
                  <a:ext uri="{0D108BD9-81ED-4DB2-BD59-A6C34878D82A}">
                    <a16:rowId xmlns:a16="http://schemas.microsoft.com/office/drawing/2014/main" val="673183372"/>
                  </a:ext>
                </a:extLst>
              </a:tr>
              <a:tr h="370840">
                <a:tc rowSpan="2">
                  <a:txBody>
                    <a:bodyPr/>
                    <a:lstStyle/>
                    <a:p>
                      <a:r>
                        <a:rPr kumimoji="1" lang="en-US" altLang="ja-JP" dirty="0"/>
                        <a:t>2024</a:t>
                      </a:r>
                      <a:r>
                        <a:rPr kumimoji="1" lang="ja-JP" altLang="en-US" dirty="0"/>
                        <a:t>年度</a:t>
                      </a:r>
                    </a:p>
                  </a:txBody>
                  <a:tcPr anchor="ctr"/>
                </a:tc>
                <a:tc rowSpan="2">
                  <a:txBody>
                    <a:bodyPr/>
                    <a:lstStyle/>
                    <a:p>
                      <a:pPr algn="ctr"/>
                      <a:r>
                        <a:rPr kumimoji="1" lang="en-US" altLang="ja-JP" dirty="0">
                          <a:solidFill>
                            <a:schemeClr val="tx2">
                              <a:lumMod val="60000"/>
                              <a:lumOff val="40000"/>
                            </a:schemeClr>
                          </a:solidFill>
                        </a:rPr>
                        <a:t>91</a:t>
                      </a:r>
                      <a:endParaRPr kumimoji="1" lang="ja-JP" altLang="en-US" dirty="0">
                        <a:solidFill>
                          <a:schemeClr val="tx2">
                            <a:lumMod val="60000"/>
                            <a:lumOff val="40000"/>
                          </a:schemeClr>
                        </a:solidFill>
                      </a:endParaRPr>
                    </a:p>
                  </a:txBody>
                  <a:tcPr anchor="ctr"/>
                </a:tc>
                <a:tc gridSpan="2">
                  <a:txBody>
                    <a:bodyPr/>
                    <a:lstStyle/>
                    <a:p>
                      <a:pPr algn="ctr"/>
                      <a:r>
                        <a:rPr kumimoji="1" lang="en-US" altLang="ja-JP" dirty="0">
                          <a:solidFill>
                            <a:schemeClr val="accent1"/>
                          </a:solidFill>
                        </a:rPr>
                        <a:t>87</a:t>
                      </a:r>
                      <a:endParaRPr kumimoji="1" lang="ja-JP" altLang="en-US" dirty="0">
                        <a:solidFill>
                          <a:schemeClr val="accent1"/>
                        </a:solidFill>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dirty="0"/>
                    </a:p>
                  </a:txBody>
                  <a:tcPr anchor="ctr"/>
                </a:tc>
                <a:tc gridSpan="2">
                  <a:txBody>
                    <a:bodyPr/>
                    <a:lstStyle/>
                    <a:p>
                      <a:pPr algn="ctr"/>
                      <a:r>
                        <a:rPr kumimoji="1" lang="en-US" altLang="ja-JP" dirty="0">
                          <a:solidFill>
                            <a:srgbClr val="FF0000"/>
                          </a:solidFill>
                        </a:rPr>
                        <a:t>105</a:t>
                      </a:r>
                      <a:endParaRPr kumimoji="1" lang="ja-JP" altLang="en-US" dirty="0">
                        <a:solidFill>
                          <a:srgbClr val="FF0000"/>
                        </a:solidFill>
                      </a:endParaRPr>
                    </a:p>
                  </a:txBody>
                  <a:tcPr anchor="ctr"/>
                </a:tc>
                <a:tc hMerge="1">
                  <a:txBody>
                    <a:bodyPr/>
                    <a:lstStyle/>
                    <a:p>
                      <a:endParaRPr kumimoji="1" lang="ja-JP" altLang="en-US" dirty="0"/>
                    </a:p>
                  </a:txBody>
                  <a:tcPr/>
                </a:tc>
                <a:tc rowSpan="2">
                  <a:txBody>
                    <a:bodyPr/>
                    <a:lstStyle/>
                    <a:p>
                      <a:pPr algn="ctr"/>
                      <a:r>
                        <a:rPr kumimoji="1" lang="en-US" altLang="ja-JP" dirty="0">
                          <a:solidFill>
                            <a:srgbClr val="FF0000"/>
                          </a:solidFill>
                        </a:rPr>
                        <a:t>14.5</a:t>
                      </a:r>
                      <a:r>
                        <a:rPr kumimoji="1" lang="ja-JP" altLang="en-US" dirty="0">
                          <a:solidFill>
                            <a:srgbClr val="FF0000"/>
                          </a:solidFill>
                        </a:rPr>
                        <a:t>％</a:t>
                      </a:r>
                    </a:p>
                  </a:txBody>
                  <a:tcPr anchor="ctr"/>
                </a:tc>
                <a:extLst>
                  <a:ext uri="{0D108BD9-81ED-4DB2-BD59-A6C34878D82A}">
                    <a16:rowId xmlns:a16="http://schemas.microsoft.com/office/drawing/2014/main" val="296661412"/>
                  </a:ext>
                </a:extLst>
              </a:tr>
              <a:tr h="370840">
                <a:tc vMerge="1">
                  <a:txBody>
                    <a:bodyPr/>
                    <a:lstStyle/>
                    <a:p>
                      <a:endParaRPr kumimoji="1" lang="ja-JP" altLang="en-US" dirty="0"/>
                    </a:p>
                  </a:txBody>
                  <a:tcPr anchor="ctr"/>
                </a:tc>
                <a:tc vMerge="1">
                  <a:txBody>
                    <a:bodyPr/>
                    <a:lstStyle/>
                    <a:p>
                      <a:pPr algn="ctr"/>
                      <a:endParaRPr kumimoji="1" lang="ja-JP" altLang="en-US" dirty="0">
                        <a:solidFill>
                          <a:schemeClr val="tx2">
                            <a:lumMod val="60000"/>
                            <a:lumOff val="40000"/>
                          </a:schemeClr>
                        </a:solidFill>
                      </a:endParaRPr>
                    </a:p>
                  </a:txBody>
                  <a:tcPr anchor="ctr"/>
                </a:tc>
                <a:tc>
                  <a:txBody>
                    <a:bodyPr/>
                    <a:lstStyle/>
                    <a:p>
                      <a:pPr algn="ctr"/>
                      <a:r>
                        <a:rPr kumimoji="1" lang="en-US" altLang="ja-JP" dirty="0">
                          <a:solidFill>
                            <a:schemeClr val="tx2">
                              <a:lumMod val="60000"/>
                              <a:lumOff val="40000"/>
                            </a:schemeClr>
                          </a:solidFill>
                        </a:rPr>
                        <a:t>7.0</a:t>
                      </a:r>
                      <a:r>
                        <a:rPr kumimoji="1" lang="en-US" altLang="ja-JP" dirty="0"/>
                        <a:t>(8.7)</a:t>
                      </a:r>
                      <a:endParaRPr kumimoji="1"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solidFill>
                            <a:schemeClr val="tx2">
                              <a:lumMod val="60000"/>
                              <a:lumOff val="40000"/>
                            </a:schemeClr>
                          </a:solidFill>
                        </a:rPr>
                        <a:t>8.0</a:t>
                      </a:r>
                      <a:r>
                        <a:rPr kumimoji="1" lang="en-US" altLang="ja-JP" dirty="0"/>
                        <a:t>(7.9)</a:t>
                      </a:r>
                      <a:endParaRPr kumimoji="1" lang="ja-JP" altLang="en-US" dirty="0"/>
                    </a:p>
                  </a:txBody>
                  <a:tcPr anchor="ctr"/>
                </a:tc>
                <a:tc>
                  <a:txBody>
                    <a:bodyPr/>
                    <a:lstStyle/>
                    <a:p>
                      <a:pPr algn="ctr"/>
                      <a:r>
                        <a:rPr kumimoji="1" lang="en-US" altLang="ja-JP" dirty="0">
                          <a:solidFill>
                            <a:srgbClr val="FF0000"/>
                          </a:solidFill>
                        </a:rPr>
                        <a:t>7.4</a:t>
                      </a:r>
                      <a:r>
                        <a:rPr kumimoji="1" lang="en-US" altLang="ja-JP" dirty="0"/>
                        <a:t>(7.5)</a:t>
                      </a:r>
                      <a:endParaRPr kumimoji="1" lang="ja-JP"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dirty="0">
                          <a:solidFill>
                            <a:srgbClr val="FF0000"/>
                          </a:solidFill>
                        </a:rPr>
                        <a:t>7.7</a:t>
                      </a:r>
                      <a:r>
                        <a:rPr kumimoji="1" lang="en-US" altLang="ja-JP" dirty="0"/>
                        <a:t>(8.1)</a:t>
                      </a:r>
                      <a:endParaRPr kumimoji="1" lang="ja-JP" altLang="en-US" dirty="0"/>
                    </a:p>
                  </a:txBody>
                  <a:tcPr anchor="ctr"/>
                </a:tc>
                <a:tc vMerge="1">
                  <a:txBody>
                    <a:bodyPr/>
                    <a:lstStyle/>
                    <a:p>
                      <a:pPr algn="ctr"/>
                      <a:endParaRPr kumimoji="1" lang="ja-JP" altLang="en-US" dirty="0">
                        <a:solidFill>
                          <a:srgbClr val="FF0000"/>
                        </a:solidFill>
                      </a:endParaRPr>
                    </a:p>
                  </a:txBody>
                  <a:tcPr anchor="ctr"/>
                </a:tc>
                <a:extLst>
                  <a:ext uri="{0D108BD9-81ED-4DB2-BD59-A6C34878D82A}">
                    <a16:rowId xmlns:a16="http://schemas.microsoft.com/office/drawing/2014/main" val="3993934895"/>
                  </a:ext>
                </a:extLst>
              </a:tr>
            </a:tbl>
          </a:graphicData>
        </a:graphic>
      </p:graphicFrame>
      <p:sp>
        <p:nvSpPr>
          <p:cNvPr id="6" name="AutoShape 71">
            <a:extLst>
              <a:ext uri="{FF2B5EF4-FFF2-40B4-BE49-F238E27FC236}">
                <a16:creationId xmlns:a16="http://schemas.microsoft.com/office/drawing/2014/main" id="{9C50B800-3835-166E-2CC0-4C39A0EDDE38}"/>
              </a:ext>
            </a:extLst>
          </p:cNvPr>
          <p:cNvSpPr>
            <a:spLocks noChangeArrowheads="1"/>
          </p:cNvSpPr>
          <p:nvPr/>
        </p:nvSpPr>
        <p:spPr bwMode="auto">
          <a:xfrm>
            <a:off x="252417" y="111128"/>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①　組織全体の年次変化</a:t>
            </a:r>
          </a:p>
        </p:txBody>
      </p:sp>
    </p:spTree>
    <p:extLst>
      <p:ext uri="{BB962C8B-B14F-4D97-AF65-F5344CB8AC3E}">
        <p14:creationId xmlns:p14="http://schemas.microsoft.com/office/powerpoint/2010/main" val="3147076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グラフ 32">
            <a:extLst>
              <a:ext uri="{FF2B5EF4-FFF2-40B4-BE49-F238E27FC236}">
                <a16:creationId xmlns:a16="http://schemas.microsoft.com/office/drawing/2014/main" id="{0F46AF0C-8BCE-4E29-B1FF-2F7C6F0C0486}"/>
              </a:ext>
            </a:extLst>
          </p:cNvPr>
          <p:cNvGraphicFramePr>
            <a:graphicFrameLocks/>
          </p:cNvGraphicFramePr>
          <p:nvPr>
            <p:extLst>
              <p:ext uri="{D42A27DB-BD31-4B8C-83A1-F6EECF244321}">
                <p14:modId xmlns:p14="http://schemas.microsoft.com/office/powerpoint/2010/main" val="3592471691"/>
              </p:ext>
            </p:extLst>
          </p:nvPr>
        </p:nvGraphicFramePr>
        <p:xfrm>
          <a:off x="838941" y="4140311"/>
          <a:ext cx="8784029" cy="2365224"/>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直線コネクタ 5"/>
          <p:cNvCxnSpPr>
            <a:cxnSpLocks/>
          </p:cNvCxnSpPr>
          <p:nvPr/>
        </p:nvCxnSpPr>
        <p:spPr>
          <a:xfrm>
            <a:off x="1037242" y="4720815"/>
            <a:ext cx="791072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AutoShape 71"/>
          <p:cNvSpPr>
            <a:spLocks noChangeArrowheads="1"/>
          </p:cNvSpPr>
          <p:nvPr/>
        </p:nvSpPr>
        <p:spPr bwMode="auto">
          <a:xfrm>
            <a:off x="252417" y="111128"/>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①　組織全体　分析結果</a:t>
            </a:r>
          </a:p>
        </p:txBody>
      </p:sp>
      <p:graphicFrame>
        <p:nvGraphicFramePr>
          <p:cNvPr id="3" name="表 2"/>
          <p:cNvGraphicFramePr>
            <a:graphicFrameLocks noGrp="1"/>
          </p:cNvGraphicFramePr>
          <p:nvPr>
            <p:extLst>
              <p:ext uri="{D42A27DB-BD31-4B8C-83A1-F6EECF244321}">
                <p14:modId xmlns:p14="http://schemas.microsoft.com/office/powerpoint/2010/main" val="415332515"/>
              </p:ext>
            </p:extLst>
          </p:nvPr>
        </p:nvGraphicFramePr>
        <p:xfrm>
          <a:off x="5436096" y="1196752"/>
          <a:ext cx="3600399" cy="2336800"/>
        </p:xfrm>
        <a:graphic>
          <a:graphicData uri="http://schemas.openxmlformats.org/drawingml/2006/table">
            <a:tbl>
              <a:tblPr firstRow="1" bandRow="1">
                <a:tableStyleId>{5C22544A-7EE6-4342-B048-85BDC9FD1C3A}</a:tableStyleId>
              </a:tblPr>
              <a:tblGrid>
                <a:gridCol w="954544">
                  <a:extLst>
                    <a:ext uri="{9D8B030D-6E8A-4147-A177-3AD203B41FA5}">
                      <a16:colId xmlns:a16="http://schemas.microsoft.com/office/drawing/2014/main" val="20000"/>
                    </a:ext>
                  </a:extLst>
                </a:gridCol>
                <a:gridCol w="989671">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tblGrid>
              <a:tr h="370840">
                <a:tc>
                  <a:txBody>
                    <a:bodyPr/>
                    <a:lstStyle/>
                    <a:p>
                      <a:pPr algn="ctr"/>
                      <a:r>
                        <a:rPr kumimoji="1" lang="ja-JP" altLang="en-US" sz="1100" b="0" dirty="0">
                          <a:solidFill>
                            <a:schemeClr val="tx1"/>
                          </a:solidFill>
                        </a:rPr>
                        <a:t>分析対象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a:solidFill>
                            <a:schemeClr val="tx1"/>
                          </a:solidFill>
                        </a:rPr>
                        <a:t>全体　　　　（全国平均）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a:solidFill>
                            <a:schemeClr val="tx1"/>
                          </a:solidFill>
                        </a:rPr>
                        <a:t>男性</a:t>
                      </a:r>
                      <a:endParaRPr kumimoji="1" lang="en-US" altLang="ja-JP" sz="1100" b="0" dirty="0">
                        <a:solidFill>
                          <a:schemeClr val="tx1"/>
                        </a:solidFill>
                      </a:endParaRPr>
                    </a:p>
                    <a:p>
                      <a:pPr algn="ctr"/>
                      <a:r>
                        <a:rPr kumimoji="1" lang="en-US" altLang="ja-JP" sz="1100" b="0" dirty="0">
                          <a:solidFill>
                            <a:schemeClr val="tx1"/>
                          </a:solidFill>
                        </a:rPr>
                        <a:t>192</a:t>
                      </a:r>
                      <a:r>
                        <a:rPr kumimoji="1" lang="ja-JP" altLang="en-US" sz="1100" b="0" dirty="0">
                          <a:solidFill>
                            <a:schemeClr val="tx1"/>
                          </a:solidFill>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a:solidFill>
                            <a:schemeClr val="tx1"/>
                          </a:solidFill>
                        </a:rPr>
                        <a:t>女性</a:t>
                      </a:r>
                      <a:endParaRPr kumimoji="1" lang="en-US" altLang="ja-JP" sz="1100" b="0" dirty="0">
                        <a:solidFill>
                          <a:schemeClr val="tx1"/>
                        </a:solidFill>
                      </a:endParaRPr>
                    </a:p>
                    <a:p>
                      <a:pPr algn="ctr"/>
                      <a:r>
                        <a:rPr kumimoji="1" lang="en-US" altLang="ja-JP" sz="1100" b="0" dirty="0">
                          <a:solidFill>
                            <a:schemeClr val="tx1"/>
                          </a:solidFill>
                        </a:rPr>
                        <a:t>49</a:t>
                      </a:r>
                      <a:r>
                        <a:rPr kumimoji="1" lang="ja-JP" altLang="en-US" sz="1100" b="0" dirty="0">
                          <a:solidFill>
                            <a:schemeClr val="tx1"/>
                          </a:solidFill>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algn="ctr"/>
                      <a:r>
                        <a:rPr kumimoji="1" lang="ja-JP" altLang="en-US" sz="1100" b="0" dirty="0">
                          <a:solidFill>
                            <a:schemeClr val="tx1"/>
                          </a:solidFill>
                        </a:rPr>
                        <a:t>尺度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100" b="0" dirty="0">
                          <a:solidFill>
                            <a:schemeClr val="tx1"/>
                          </a:solidFill>
                        </a:rPr>
                        <a:t>平均点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kumimoji="1" lang="ja-JP" altLang="en-US" sz="1100" b="0" dirty="0">
                          <a:solidFill>
                            <a:schemeClr val="tx1"/>
                          </a:solidFill>
                        </a:rPr>
                        <a:t>健康リスク</a:t>
                      </a:r>
                      <a:endParaRPr kumimoji="1" lang="en-US" altLang="ja-JP" sz="1100" b="0" dirty="0">
                        <a:solidFill>
                          <a:schemeClr val="tx1"/>
                        </a:solidFill>
                      </a:endParaRPr>
                    </a:p>
                    <a:p>
                      <a:pPr algn="ctr"/>
                      <a:r>
                        <a:rPr kumimoji="1" lang="ja-JP" altLang="en-US" sz="1100" b="0" dirty="0">
                          <a:solidFill>
                            <a:schemeClr val="tx1"/>
                          </a:solidFill>
                        </a:rPr>
                        <a:t>（全国平均</a:t>
                      </a:r>
                      <a:r>
                        <a:rPr kumimoji="1" lang="en-US" altLang="ja-JP" sz="1100" b="0" dirty="0">
                          <a:solidFill>
                            <a:schemeClr val="tx1"/>
                          </a:solidFill>
                        </a:rPr>
                        <a:t>=100</a:t>
                      </a:r>
                      <a:r>
                        <a:rPr kumimoji="1" lang="ja-JP" altLang="en-US" sz="1100" b="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0001"/>
                  </a:ext>
                </a:extLst>
              </a:tr>
              <a:tr h="370840">
                <a:tc>
                  <a:txBody>
                    <a:bodyPr/>
                    <a:lstStyle/>
                    <a:p>
                      <a:pPr algn="ctr"/>
                      <a:r>
                        <a:rPr kumimoji="1" lang="ja-JP" altLang="en-US" sz="1100" b="0" dirty="0">
                          <a:solidFill>
                            <a:schemeClr val="tx1"/>
                          </a:solidFill>
                        </a:rPr>
                        <a:t>量的負担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b="0" dirty="0">
                          <a:solidFill>
                            <a:schemeClr val="accent1"/>
                          </a:solidFill>
                        </a:rPr>
                        <a:t>7.1</a:t>
                      </a:r>
                      <a:r>
                        <a:rPr kumimoji="1" lang="ja-JP" altLang="en-US" sz="1600" b="0" dirty="0">
                          <a:solidFill>
                            <a:schemeClr val="tx1"/>
                          </a:solidFill>
                        </a:rPr>
                        <a:t>（</a:t>
                      </a:r>
                      <a:r>
                        <a:rPr kumimoji="1" lang="en-US" altLang="ja-JP" sz="1600" b="0" dirty="0">
                          <a:solidFill>
                            <a:schemeClr val="tx1"/>
                          </a:solidFill>
                        </a:rPr>
                        <a:t>8.7</a:t>
                      </a:r>
                      <a:r>
                        <a:rPr kumimoji="1" lang="ja-JP" altLang="en-US" sz="1600" b="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sz="1100" b="0" dirty="0">
                          <a:solidFill>
                            <a:schemeClr val="tx1"/>
                          </a:solidFill>
                        </a:rPr>
                        <a:t>量－コントロール</a:t>
                      </a:r>
                    </a:p>
                    <a:p>
                      <a:pPr algn="ctr"/>
                      <a:r>
                        <a:rPr kumimoji="1" lang="en-US" altLang="ja-JP" sz="1800" b="1" dirty="0">
                          <a:solidFill>
                            <a:schemeClr val="accent1"/>
                          </a:solidFill>
                        </a:rPr>
                        <a:t>87</a:t>
                      </a:r>
                      <a:endParaRPr kumimoji="1" lang="ja-JP" altLang="en-US" sz="1050" b="1" dirty="0">
                        <a:solidFill>
                          <a:schemeClr val="accent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algn="ctr"/>
                      <a:r>
                        <a:rPr kumimoji="1" lang="ja-JP" altLang="en-US" sz="1100" b="0" dirty="0">
                          <a:solidFill>
                            <a:schemeClr val="tx1"/>
                          </a:solidFill>
                        </a:rPr>
                        <a:t>総合健康</a:t>
                      </a:r>
                      <a:endParaRPr kumimoji="1" lang="en-US" altLang="ja-JP" sz="1100" b="0" dirty="0">
                        <a:solidFill>
                          <a:schemeClr val="tx1"/>
                        </a:solidFill>
                      </a:endParaRPr>
                    </a:p>
                    <a:p>
                      <a:pPr algn="ctr"/>
                      <a:r>
                        <a:rPr kumimoji="1" lang="ja-JP" altLang="en-US" sz="1100" b="0" dirty="0">
                          <a:solidFill>
                            <a:schemeClr val="tx1"/>
                          </a:solidFill>
                        </a:rPr>
                        <a:t>リスク</a:t>
                      </a:r>
                      <a:endParaRPr kumimoji="1" lang="en-US" altLang="ja-JP" sz="1100" b="0" dirty="0">
                        <a:solidFill>
                          <a:schemeClr val="tx1"/>
                        </a:solidFill>
                      </a:endParaRPr>
                    </a:p>
                    <a:p>
                      <a:pPr algn="ctr"/>
                      <a:r>
                        <a:rPr kumimoji="1" lang="en-US" altLang="ja-JP" sz="2800" b="1" dirty="0">
                          <a:solidFill>
                            <a:schemeClr val="accent1"/>
                          </a:solidFill>
                        </a:rPr>
                        <a:t>91</a:t>
                      </a:r>
                      <a:endParaRPr kumimoji="1" lang="ja-JP" altLang="en-US" sz="900" b="1" dirty="0">
                        <a:solidFill>
                          <a:schemeClr val="accent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370840">
                <a:tc>
                  <a:txBody>
                    <a:bodyPr/>
                    <a:lstStyle/>
                    <a:p>
                      <a:pPr algn="ctr"/>
                      <a:r>
                        <a:rPr kumimoji="1" lang="ja-JP" altLang="en-US" sz="1100" b="0" dirty="0">
                          <a:solidFill>
                            <a:schemeClr val="tx1"/>
                          </a:solidFill>
                        </a:rPr>
                        <a:t>コントロール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b="0" dirty="0">
                          <a:solidFill>
                            <a:schemeClr val="accent1"/>
                          </a:solidFill>
                        </a:rPr>
                        <a:t>8.0</a:t>
                      </a:r>
                      <a:r>
                        <a:rPr kumimoji="1" lang="ja-JP" altLang="en-US" sz="1600" b="0" dirty="0">
                          <a:solidFill>
                            <a:schemeClr val="tx1"/>
                          </a:solidFill>
                        </a:rPr>
                        <a:t>（</a:t>
                      </a:r>
                      <a:r>
                        <a:rPr kumimoji="1" lang="en-US" altLang="ja-JP" sz="1600" b="0" dirty="0">
                          <a:solidFill>
                            <a:schemeClr val="tx1"/>
                          </a:solidFill>
                        </a:rPr>
                        <a:t>7.9</a:t>
                      </a:r>
                      <a:r>
                        <a:rPr kumimoji="1" lang="ja-JP" altLang="en-US" sz="1600" b="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a:p>
                  </a:txBody>
                  <a:tcPr/>
                </a:tc>
                <a:extLst>
                  <a:ext uri="{0D108BD9-81ED-4DB2-BD59-A6C34878D82A}">
                    <a16:rowId xmlns:a16="http://schemas.microsoft.com/office/drawing/2014/main" val="10003"/>
                  </a:ext>
                </a:extLst>
              </a:tr>
              <a:tr h="370840">
                <a:tc>
                  <a:txBody>
                    <a:bodyPr/>
                    <a:lstStyle/>
                    <a:p>
                      <a:pPr algn="ctr"/>
                      <a:r>
                        <a:rPr kumimoji="1" lang="ja-JP" altLang="en-US" sz="1100" b="0" dirty="0">
                          <a:solidFill>
                            <a:schemeClr val="tx1"/>
                          </a:solidFill>
                        </a:rPr>
                        <a:t>上司の支援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b="1" dirty="0">
                          <a:solidFill>
                            <a:srgbClr val="FF0000"/>
                          </a:solidFill>
                        </a:rPr>
                        <a:t>7.3</a:t>
                      </a:r>
                      <a:r>
                        <a:rPr kumimoji="1" lang="ja-JP" altLang="en-US" sz="1600" b="0" dirty="0">
                          <a:solidFill>
                            <a:schemeClr val="tx1"/>
                          </a:solidFill>
                        </a:rPr>
                        <a:t>（</a:t>
                      </a:r>
                      <a:r>
                        <a:rPr kumimoji="1" lang="en-US" altLang="ja-JP" sz="1600" b="0" dirty="0">
                          <a:solidFill>
                            <a:schemeClr val="tx1"/>
                          </a:solidFill>
                        </a:rPr>
                        <a:t>7.5</a:t>
                      </a:r>
                      <a:r>
                        <a:rPr kumimoji="1" lang="ja-JP" altLang="en-US" sz="1600" b="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ja-JP" altLang="en-US" sz="1100" b="0" dirty="0">
                          <a:solidFill>
                            <a:schemeClr val="tx1"/>
                          </a:solidFill>
                        </a:rPr>
                        <a:t>職場の</a:t>
                      </a:r>
                      <a:endParaRPr kumimoji="1" lang="en-US" altLang="ja-JP" sz="1100" b="0" dirty="0">
                        <a:solidFill>
                          <a:schemeClr val="tx1"/>
                        </a:solidFill>
                      </a:endParaRPr>
                    </a:p>
                    <a:p>
                      <a:pPr algn="ctr"/>
                      <a:r>
                        <a:rPr kumimoji="1" lang="ja-JP" altLang="en-US" sz="1100" b="0" dirty="0">
                          <a:solidFill>
                            <a:schemeClr val="tx1"/>
                          </a:solidFill>
                        </a:rPr>
                        <a:t>支援</a:t>
                      </a:r>
                      <a:endParaRPr kumimoji="1" lang="en-US" altLang="ja-JP" sz="1100" b="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a:solidFill>
                            <a:srgbClr val="FF0000"/>
                          </a:solidFill>
                        </a:rPr>
                        <a:t>105</a:t>
                      </a:r>
                      <a:endParaRPr kumimoji="1" lang="ja-JP" altLang="en-US" sz="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a:p>
                  </a:txBody>
                  <a:tcPr/>
                </a:tc>
                <a:extLst>
                  <a:ext uri="{0D108BD9-81ED-4DB2-BD59-A6C34878D82A}">
                    <a16:rowId xmlns:a16="http://schemas.microsoft.com/office/drawing/2014/main" val="10004"/>
                  </a:ext>
                </a:extLst>
              </a:tr>
              <a:tr h="370840">
                <a:tc>
                  <a:txBody>
                    <a:bodyPr/>
                    <a:lstStyle/>
                    <a:p>
                      <a:pPr algn="ctr"/>
                      <a:r>
                        <a:rPr kumimoji="1" lang="ja-JP" altLang="en-US" sz="1100" b="0" dirty="0">
                          <a:solidFill>
                            <a:schemeClr val="tx1"/>
                          </a:solidFill>
                        </a:rPr>
                        <a:t>同僚の支援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b="1" dirty="0">
                          <a:solidFill>
                            <a:srgbClr val="FF0000"/>
                          </a:solidFill>
                        </a:rPr>
                        <a:t>7.7</a:t>
                      </a:r>
                      <a:r>
                        <a:rPr kumimoji="1" lang="ja-JP" altLang="en-US" sz="1600" b="0" dirty="0">
                          <a:solidFill>
                            <a:schemeClr val="tx1"/>
                          </a:solidFill>
                        </a:rPr>
                        <a:t>（</a:t>
                      </a:r>
                      <a:r>
                        <a:rPr kumimoji="1" lang="en-US" altLang="ja-JP" sz="1600" b="0" dirty="0">
                          <a:solidFill>
                            <a:schemeClr val="tx1"/>
                          </a:solidFill>
                        </a:rPr>
                        <a:t>8.1</a:t>
                      </a:r>
                      <a:r>
                        <a:rPr kumimoji="1" lang="ja-JP" altLang="en-US" sz="1600" b="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a:p>
                  </a:txBody>
                  <a:tcPr/>
                </a:tc>
                <a:extLst>
                  <a:ext uri="{0D108BD9-81ED-4DB2-BD59-A6C34878D82A}">
                    <a16:rowId xmlns:a16="http://schemas.microsoft.com/office/drawing/2014/main" val="10005"/>
                  </a:ext>
                </a:extLst>
              </a:tr>
            </a:tbl>
          </a:graphicData>
        </a:graphic>
      </p:graphicFrame>
      <p:grpSp>
        <p:nvGrpSpPr>
          <p:cNvPr id="8" name="グループ化 7">
            <a:extLst>
              <a:ext uri="{FF2B5EF4-FFF2-40B4-BE49-F238E27FC236}">
                <a16:creationId xmlns:a16="http://schemas.microsoft.com/office/drawing/2014/main" id="{3B7604EC-3749-47E0-B49B-2FCABF4134D1}"/>
              </a:ext>
            </a:extLst>
          </p:cNvPr>
          <p:cNvGrpSpPr/>
          <p:nvPr/>
        </p:nvGrpSpPr>
        <p:grpSpPr>
          <a:xfrm>
            <a:off x="1120703" y="6365007"/>
            <a:ext cx="3652384" cy="314498"/>
            <a:chOff x="1120703" y="6365007"/>
            <a:chExt cx="3652384" cy="314498"/>
          </a:xfrm>
        </p:grpSpPr>
        <p:sp>
          <p:nvSpPr>
            <p:cNvPr id="10" name="右大かっこ 9"/>
            <p:cNvSpPr/>
            <p:nvPr/>
          </p:nvSpPr>
          <p:spPr>
            <a:xfrm rot="5400000">
              <a:off x="2889303" y="4795721"/>
              <a:ext cx="115184" cy="3652384"/>
            </a:xfrm>
            <a:prstGeom prst="righ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3" name="テキスト ボックス 12"/>
            <p:cNvSpPr txBox="1"/>
            <p:nvPr/>
          </p:nvSpPr>
          <p:spPr>
            <a:xfrm>
              <a:off x="2355540" y="6365007"/>
              <a:ext cx="1617751" cy="276999"/>
            </a:xfrm>
            <a:prstGeom prst="rect">
              <a:avLst/>
            </a:prstGeom>
            <a:noFill/>
          </p:spPr>
          <p:txBody>
            <a:bodyPr wrap="none" rtlCol="0">
              <a:spAutoFit/>
            </a:bodyPr>
            <a:lstStyle/>
            <a:p>
              <a:r>
                <a:rPr kumimoji="1" lang="ja-JP" altLang="en-US" sz="1200" b="1" dirty="0"/>
                <a:t>仕事のストレスの原因</a:t>
              </a:r>
            </a:p>
          </p:txBody>
        </p:sp>
      </p:grpSp>
      <p:grpSp>
        <p:nvGrpSpPr>
          <p:cNvPr id="18" name="グループ化 17">
            <a:extLst>
              <a:ext uri="{FF2B5EF4-FFF2-40B4-BE49-F238E27FC236}">
                <a16:creationId xmlns:a16="http://schemas.microsoft.com/office/drawing/2014/main" id="{74BF299F-3764-4088-AF27-8D0CD46C9462}"/>
              </a:ext>
            </a:extLst>
          </p:cNvPr>
          <p:cNvGrpSpPr/>
          <p:nvPr/>
        </p:nvGrpSpPr>
        <p:grpSpPr>
          <a:xfrm>
            <a:off x="4811253" y="6402506"/>
            <a:ext cx="2239515" cy="277001"/>
            <a:chOff x="4811253" y="6402506"/>
            <a:chExt cx="2239515" cy="277001"/>
          </a:xfrm>
        </p:grpSpPr>
        <p:sp>
          <p:nvSpPr>
            <p:cNvPr id="11" name="右大かっこ 10"/>
            <p:cNvSpPr/>
            <p:nvPr/>
          </p:nvSpPr>
          <p:spPr>
            <a:xfrm rot="5400000">
              <a:off x="5873419" y="5502157"/>
              <a:ext cx="115184" cy="2239515"/>
            </a:xfrm>
            <a:prstGeom prst="rightBracket">
              <a:avLst/>
            </a:prstGeom>
            <a:ln w="317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4" name="テキスト ボックス 13"/>
            <p:cNvSpPr txBox="1"/>
            <p:nvPr/>
          </p:nvSpPr>
          <p:spPr>
            <a:xfrm>
              <a:off x="5038827" y="6402506"/>
              <a:ext cx="1877437" cy="276999"/>
            </a:xfrm>
            <a:prstGeom prst="rect">
              <a:avLst/>
            </a:prstGeom>
            <a:noFill/>
          </p:spPr>
          <p:txBody>
            <a:bodyPr wrap="none" rtlCol="0">
              <a:spAutoFit/>
            </a:bodyPr>
            <a:lstStyle/>
            <a:p>
              <a:r>
                <a:rPr kumimoji="1" lang="ja-JP" altLang="en-US" sz="1200" b="1" dirty="0"/>
                <a:t>ストレスによる心身の反応</a:t>
              </a:r>
            </a:p>
          </p:txBody>
        </p:sp>
      </p:grpSp>
      <p:sp>
        <p:nvSpPr>
          <p:cNvPr id="17" name="スライド番号プレースホルダー 16"/>
          <p:cNvSpPr>
            <a:spLocks noGrp="1"/>
          </p:cNvSpPr>
          <p:nvPr>
            <p:ph type="sldNum" sz="quarter" idx="12"/>
          </p:nvPr>
        </p:nvSpPr>
        <p:spPr/>
        <p:txBody>
          <a:bodyPr/>
          <a:lstStyle/>
          <a:p>
            <a:fld id="{AFBC7796-D4E4-4092-9FE9-43748644FBDA}" type="slidenum">
              <a:rPr kumimoji="1" lang="ja-JP" altLang="en-US" smtClean="0"/>
              <a:t>9</a:t>
            </a:fld>
            <a:endParaRPr kumimoji="1" lang="ja-JP" altLang="en-US"/>
          </a:p>
        </p:txBody>
      </p:sp>
      <p:sp>
        <p:nvSpPr>
          <p:cNvPr id="7" name="テキスト ボックス 6"/>
          <p:cNvSpPr txBox="1"/>
          <p:nvPr/>
        </p:nvSpPr>
        <p:spPr>
          <a:xfrm>
            <a:off x="3399954" y="3791817"/>
            <a:ext cx="2746265" cy="338554"/>
          </a:xfrm>
          <a:prstGeom prst="rect">
            <a:avLst/>
          </a:prstGeom>
          <a:noFill/>
        </p:spPr>
        <p:txBody>
          <a:bodyPr wrap="none" rtlCol="0">
            <a:spAutoFit/>
          </a:bodyPr>
          <a:lstStyle/>
          <a:p>
            <a:r>
              <a:rPr lang="ja-JP" altLang="en-US" sz="1600" b="1" dirty="0"/>
              <a:t>ストレスプロフィールの平均値</a:t>
            </a:r>
            <a:endParaRPr kumimoji="1" lang="ja-JP" altLang="en-US" sz="1600" b="1" dirty="0"/>
          </a:p>
        </p:txBody>
      </p:sp>
      <p:grpSp>
        <p:nvGrpSpPr>
          <p:cNvPr id="36" name="グループ化 35">
            <a:extLst>
              <a:ext uri="{FF2B5EF4-FFF2-40B4-BE49-F238E27FC236}">
                <a16:creationId xmlns:a16="http://schemas.microsoft.com/office/drawing/2014/main" id="{DD1784F6-9FF2-4FB4-884B-236450B929CB}"/>
              </a:ext>
            </a:extLst>
          </p:cNvPr>
          <p:cNvGrpSpPr/>
          <p:nvPr/>
        </p:nvGrpSpPr>
        <p:grpSpPr>
          <a:xfrm>
            <a:off x="222551" y="4135178"/>
            <a:ext cx="425378" cy="1462356"/>
            <a:chOff x="88074" y="3775429"/>
            <a:chExt cx="425378" cy="1692123"/>
          </a:xfrm>
        </p:grpSpPr>
        <p:sp>
          <p:nvSpPr>
            <p:cNvPr id="15" name="上下矢印 14"/>
            <p:cNvSpPr/>
            <p:nvPr/>
          </p:nvSpPr>
          <p:spPr>
            <a:xfrm>
              <a:off x="88074" y="3775429"/>
              <a:ext cx="425378" cy="1692123"/>
            </a:xfrm>
            <a:prstGeom prst="up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テキスト ボックス 19"/>
            <p:cNvSpPr txBox="1"/>
            <p:nvPr/>
          </p:nvSpPr>
          <p:spPr>
            <a:xfrm>
              <a:off x="114321" y="3892898"/>
              <a:ext cx="369332" cy="1457184"/>
            </a:xfrm>
            <a:prstGeom prst="rect">
              <a:avLst/>
            </a:prstGeom>
            <a:noFill/>
          </p:spPr>
          <p:txBody>
            <a:bodyPr vert="eaVert" wrap="none" rtlCol="0">
              <a:spAutoFit/>
            </a:bodyPr>
            <a:lstStyle/>
            <a:p>
              <a:r>
                <a:rPr kumimoji="1" lang="ja-JP" altLang="en-US" sz="1200" b="1" dirty="0">
                  <a:solidFill>
                    <a:srgbClr val="FF0000"/>
                  </a:solidFill>
                </a:rPr>
                <a:t>大　　ストレス　 小</a:t>
              </a:r>
            </a:p>
          </p:txBody>
        </p:sp>
      </p:grpSp>
      <p:sp>
        <p:nvSpPr>
          <p:cNvPr id="25" name="テキスト ボックス 24">
            <a:extLst>
              <a:ext uri="{FF2B5EF4-FFF2-40B4-BE49-F238E27FC236}">
                <a16:creationId xmlns:a16="http://schemas.microsoft.com/office/drawing/2014/main" id="{E1624D3F-D77C-4E05-9EA8-5DCCD88B28AF}"/>
              </a:ext>
            </a:extLst>
          </p:cNvPr>
          <p:cNvSpPr txBox="1"/>
          <p:nvPr/>
        </p:nvSpPr>
        <p:spPr>
          <a:xfrm>
            <a:off x="2017644" y="895318"/>
            <a:ext cx="1617751" cy="276999"/>
          </a:xfrm>
          <a:prstGeom prst="rect">
            <a:avLst/>
          </a:prstGeom>
          <a:noFill/>
        </p:spPr>
        <p:txBody>
          <a:bodyPr wrap="none" rtlCol="0">
            <a:spAutoFit/>
          </a:bodyPr>
          <a:lstStyle/>
          <a:p>
            <a:r>
              <a:rPr kumimoji="1" lang="ja-JP" altLang="en-US" sz="1200" b="1" dirty="0"/>
              <a:t>仕事のストレス判定図</a:t>
            </a:r>
          </a:p>
        </p:txBody>
      </p:sp>
      <p:sp>
        <p:nvSpPr>
          <p:cNvPr id="9" name="正方形/長方形 8"/>
          <p:cNvSpPr/>
          <p:nvPr/>
        </p:nvSpPr>
        <p:spPr>
          <a:xfrm>
            <a:off x="980871" y="4230476"/>
            <a:ext cx="7910721" cy="2558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rPr>
              <a:t>４点以上　高ストレスゾーン</a:t>
            </a:r>
          </a:p>
        </p:txBody>
      </p:sp>
      <p:grpSp>
        <p:nvGrpSpPr>
          <p:cNvPr id="23" name="グループ化 22">
            <a:extLst>
              <a:ext uri="{FF2B5EF4-FFF2-40B4-BE49-F238E27FC236}">
                <a16:creationId xmlns:a16="http://schemas.microsoft.com/office/drawing/2014/main" id="{0E2D50A6-85C0-4813-9EE7-31D3E531FBFE}"/>
              </a:ext>
            </a:extLst>
          </p:cNvPr>
          <p:cNvGrpSpPr/>
          <p:nvPr/>
        </p:nvGrpSpPr>
        <p:grpSpPr>
          <a:xfrm>
            <a:off x="7050769" y="5333955"/>
            <a:ext cx="2021697" cy="1364997"/>
            <a:chOff x="7148617" y="5518190"/>
            <a:chExt cx="2021697" cy="1228680"/>
          </a:xfrm>
        </p:grpSpPr>
        <p:sp>
          <p:nvSpPr>
            <p:cNvPr id="4" name="正方形/長方形 3">
              <a:extLst>
                <a:ext uri="{FF2B5EF4-FFF2-40B4-BE49-F238E27FC236}">
                  <a16:creationId xmlns:a16="http://schemas.microsoft.com/office/drawing/2014/main" id="{7CF1F0A2-888B-4142-86DE-400BACF2C1A1}"/>
                </a:ext>
              </a:extLst>
            </p:cNvPr>
            <p:cNvSpPr/>
            <p:nvPr/>
          </p:nvSpPr>
          <p:spPr>
            <a:xfrm>
              <a:off x="7225552" y="5581817"/>
              <a:ext cx="1877436" cy="1165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 name="左大かっこ 4">
              <a:extLst>
                <a:ext uri="{FF2B5EF4-FFF2-40B4-BE49-F238E27FC236}">
                  <a16:creationId xmlns:a16="http://schemas.microsoft.com/office/drawing/2014/main" id="{E1652292-E988-4C00-B8A6-819963D5BFAD}"/>
                </a:ext>
              </a:extLst>
            </p:cNvPr>
            <p:cNvSpPr/>
            <p:nvPr/>
          </p:nvSpPr>
          <p:spPr>
            <a:xfrm rot="16200000">
              <a:off x="8063553" y="5829401"/>
              <a:ext cx="115184" cy="1692123"/>
            </a:xfrm>
            <a:prstGeom prst="lef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21" name="テキスト ボックス 20">
              <a:extLst>
                <a:ext uri="{FF2B5EF4-FFF2-40B4-BE49-F238E27FC236}">
                  <a16:creationId xmlns:a16="http://schemas.microsoft.com/office/drawing/2014/main" id="{09CAC767-3840-40D7-B440-34B7CFB8FE5A}"/>
                </a:ext>
              </a:extLst>
            </p:cNvPr>
            <p:cNvSpPr txBox="1"/>
            <p:nvPr/>
          </p:nvSpPr>
          <p:spPr>
            <a:xfrm>
              <a:off x="7148617" y="5518190"/>
              <a:ext cx="553998" cy="888260"/>
            </a:xfrm>
            <a:prstGeom prst="rect">
              <a:avLst/>
            </a:prstGeom>
            <a:noFill/>
          </p:spPr>
          <p:txBody>
            <a:bodyPr vert="eaVert" wrap="none" rtlCol="0">
              <a:spAutoFit/>
            </a:bodyPr>
            <a:lstStyle/>
            <a:p>
              <a:r>
                <a:rPr kumimoji="1" lang="ja-JP" altLang="en-US" sz="1200" dirty="0"/>
                <a:t>上司からの</a:t>
              </a:r>
              <a:endParaRPr kumimoji="1" lang="en-US" altLang="ja-JP" sz="1200" dirty="0"/>
            </a:p>
            <a:p>
              <a:r>
                <a:rPr lang="ja-JP" altLang="en-US" sz="1200" dirty="0"/>
                <a:t>サポート不足</a:t>
              </a:r>
              <a:endParaRPr kumimoji="1" lang="ja-JP" altLang="en-US" sz="1200" dirty="0"/>
            </a:p>
          </p:txBody>
        </p:sp>
        <p:sp>
          <p:nvSpPr>
            <p:cNvPr id="27" name="テキスト ボックス 26">
              <a:extLst>
                <a:ext uri="{FF2B5EF4-FFF2-40B4-BE49-F238E27FC236}">
                  <a16:creationId xmlns:a16="http://schemas.microsoft.com/office/drawing/2014/main" id="{009E075D-5450-4DE4-A4BB-5A84BE2881E5}"/>
                </a:ext>
              </a:extLst>
            </p:cNvPr>
            <p:cNvSpPr txBox="1"/>
            <p:nvPr/>
          </p:nvSpPr>
          <p:spPr>
            <a:xfrm>
              <a:off x="7584670" y="5534291"/>
              <a:ext cx="553998" cy="888260"/>
            </a:xfrm>
            <a:prstGeom prst="rect">
              <a:avLst/>
            </a:prstGeom>
            <a:noFill/>
          </p:spPr>
          <p:txBody>
            <a:bodyPr vert="eaVert" wrap="none" rtlCol="0">
              <a:spAutoFit/>
            </a:bodyPr>
            <a:lstStyle/>
            <a:p>
              <a:r>
                <a:rPr lang="ja-JP" altLang="en-US" sz="1200" dirty="0"/>
                <a:t>同僚</a:t>
              </a:r>
              <a:r>
                <a:rPr kumimoji="1" lang="ja-JP" altLang="en-US" sz="1200" dirty="0"/>
                <a:t>からの</a:t>
              </a:r>
              <a:endParaRPr kumimoji="1" lang="en-US" altLang="ja-JP" sz="1200" dirty="0"/>
            </a:p>
            <a:p>
              <a:r>
                <a:rPr lang="ja-JP" altLang="en-US" sz="1200" dirty="0"/>
                <a:t>サポート不足</a:t>
              </a:r>
              <a:endParaRPr kumimoji="1" lang="ja-JP" altLang="en-US" sz="1200" dirty="0"/>
            </a:p>
          </p:txBody>
        </p:sp>
        <p:sp>
          <p:nvSpPr>
            <p:cNvPr id="28" name="テキスト ボックス 27">
              <a:extLst>
                <a:ext uri="{FF2B5EF4-FFF2-40B4-BE49-F238E27FC236}">
                  <a16:creationId xmlns:a16="http://schemas.microsoft.com/office/drawing/2014/main" id="{57A79A6A-856E-43F8-AF39-CF3ED014D4ED}"/>
                </a:ext>
              </a:extLst>
            </p:cNvPr>
            <p:cNvSpPr txBox="1"/>
            <p:nvPr/>
          </p:nvSpPr>
          <p:spPr>
            <a:xfrm>
              <a:off x="8019657" y="5534291"/>
              <a:ext cx="553998" cy="1029666"/>
            </a:xfrm>
            <a:prstGeom prst="rect">
              <a:avLst/>
            </a:prstGeom>
            <a:noFill/>
          </p:spPr>
          <p:txBody>
            <a:bodyPr vert="eaVert" wrap="none" rtlCol="0">
              <a:spAutoFit/>
            </a:bodyPr>
            <a:lstStyle/>
            <a:p>
              <a:r>
                <a:rPr lang="ja-JP" altLang="en-US" sz="1200" dirty="0"/>
                <a:t>家族友人</a:t>
              </a:r>
              <a:r>
                <a:rPr kumimoji="1" lang="ja-JP" altLang="en-US" sz="1200" dirty="0"/>
                <a:t>からの</a:t>
              </a:r>
              <a:endParaRPr kumimoji="1" lang="en-US" altLang="ja-JP" sz="1200" dirty="0"/>
            </a:p>
            <a:p>
              <a:r>
                <a:rPr lang="ja-JP" altLang="en-US" sz="1200" dirty="0"/>
                <a:t>サポート不足</a:t>
              </a:r>
              <a:endParaRPr kumimoji="1" lang="ja-JP" altLang="en-US" sz="1200" dirty="0"/>
            </a:p>
          </p:txBody>
        </p:sp>
        <p:sp>
          <p:nvSpPr>
            <p:cNvPr id="29" name="テキスト ボックス 28">
              <a:extLst>
                <a:ext uri="{FF2B5EF4-FFF2-40B4-BE49-F238E27FC236}">
                  <a16:creationId xmlns:a16="http://schemas.microsoft.com/office/drawing/2014/main" id="{7CD58ADA-B935-42FB-8180-B359D8C8F56B}"/>
                </a:ext>
              </a:extLst>
            </p:cNvPr>
            <p:cNvSpPr txBox="1"/>
            <p:nvPr/>
          </p:nvSpPr>
          <p:spPr>
            <a:xfrm>
              <a:off x="8446763" y="5527902"/>
              <a:ext cx="553998" cy="892589"/>
            </a:xfrm>
            <a:prstGeom prst="rect">
              <a:avLst/>
            </a:prstGeom>
            <a:noFill/>
          </p:spPr>
          <p:txBody>
            <a:bodyPr vert="eaVert" wrap="none" rtlCol="0">
              <a:spAutoFit/>
            </a:bodyPr>
            <a:lstStyle/>
            <a:p>
              <a:r>
                <a:rPr lang="ja-JP" altLang="en-US" sz="1200" dirty="0"/>
                <a:t>仕事と生活の</a:t>
              </a:r>
              <a:endParaRPr lang="en-US" altLang="ja-JP" sz="1200" dirty="0"/>
            </a:p>
            <a:p>
              <a:r>
                <a:rPr kumimoji="1" lang="ja-JP" altLang="en-US" sz="1200" dirty="0"/>
                <a:t>不満</a:t>
              </a:r>
              <a:endParaRPr kumimoji="1" lang="en-US" altLang="ja-JP" sz="1200" dirty="0"/>
            </a:p>
          </p:txBody>
        </p:sp>
        <p:sp>
          <p:nvSpPr>
            <p:cNvPr id="30" name="テキスト ボックス 29">
              <a:extLst>
                <a:ext uri="{FF2B5EF4-FFF2-40B4-BE49-F238E27FC236}">
                  <a16:creationId xmlns:a16="http://schemas.microsoft.com/office/drawing/2014/main" id="{1767875E-FEF5-4637-88B3-FC41277B0722}"/>
                </a:ext>
              </a:extLst>
            </p:cNvPr>
            <p:cNvSpPr txBox="1"/>
            <p:nvPr/>
          </p:nvSpPr>
          <p:spPr>
            <a:xfrm>
              <a:off x="7158225" y="6474406"/>
              <a:ext cx="2012089" cy="249336"/>
            </a:xfrm>
            <a:prstGeom prst="rect">
              <a:avLst/>
            </a:prstGeom>
            <a:noFill/>
          </p:spPr>
          <p:txBody>
            <a:bodyPr wrap="none" rtlCol="0">
              <a:spAutoFit/>
            </a:bodyPr>
            <a:lstStyle/>
            <a:p>
              <a:r>
                <a:rPr kumimoji="1" lang="ja-JP" altLang="en-US" sz="1200" dirty="0"/>
                <a:t>ストレスに影響を与える因子</a:t>
              </a:r>
            </a:p>
          </p:txBody>
        </p:sp>
      </p:grpSp>
      <p:pic>
        <p:nvPicPr>
          <p:cNvPr id="26" name="図 25" descr="グラフ, 折れ線グラフ&#10;&#10;AI によって生成されたコンテンツは間違っている可能性があります。">
            <a:extLst>
              <a:ext uri="{FF2B5EF4-FFF2-40B4-BE49-F238E27FC236}">
                <a16:creationId xmlns:a16="http://schemas.microsoft.com/office/drawing/2014/main" id="{8216DD78-96F2-31EA-403C-993892936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34" y="1119473"/>
            <a:ext cx="2692538" cy="2686188"/>
          </a:xfrm>
          <a:prstGeom prst="rect">
            <a:avLst/>
          </a:prstGeom>
        </p:spPr>
      </p:pic>
      <p:pic>
        <p:nvPicPr>
          <p:cNvPr id="32" name="図 31" descr="グラフ, 折れ線グラフ&#10;&#10;AI によって生成されたコンテンツは間違っている可能性があります。">
            <a:extLst>
              <a:ext uri="{FF2B5EF4-FFF2-40B4-BE49-F238E27FC236}">
                <a16:creationId xmlns:a16="http://schemas.microsoft.com/office/drawing/2014/main" id="{910167F1-FEB3-5AAF-2C64-186AD27C9A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0857" y="1110553"/>
            <a:ext cx="2705239" cy="2743341"/>
          </a:xfrm>
          <a:prstGeom prst="rect">
            <a:avLst/>
          </a:prstGeom>
        </p:spPr>
      </p:pic>
    </p:spTree>
    <p:extLst>
      <p:ext uri="{BB962C8B-B14F-4D97-AF65-F5344CB8AC3E}">
        <p14:creationId xmlns:p14="http://schemas.microsoft.com/office/powerpoint/2010/main" val="347991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AFBC7796-D4E4-4092-9FE9-43748644FBDA}" type="slidenum">
              <a:rPr kumimoji="1" lang="ja-JP" altLang="en-US" smtClean="0"/>
              <a:t>10</a:t>
            </a:fld>
            <a:endParaRPr kumimoji="1" lang="ja-JP" altLang="en-US"/>
          </a:p>
        </p:txBody>
      </p:sp>
      <p:graphicFrame>
        <p:nvGraphicFramePr>
          <p:cNvPr id="3" name="表 2"/>
          <p:cNvGraphicFramePr>
            <a:graphicFrameLocks noGrp="1"/>
          </p:cNvGraphicFramePr>
          <p:nvPr>
            <p:extLst>
              <p:ext uri="{D42A27DB-BD31-4B8C-83A1-F6EECF244321}">
                <p14:modId xmlns:p14="http://schemas.microsoft.com/office/powerpoint/2010/main" val="527707618"/>
              </p:ext>
            </p:extLst>
          </p:nvPr>
        </p:nvGraphicFramePr>
        <p:xfrm>
          <a:off x="914400" y="1693463"/>
          <a:ext cx="7470215" cy="1221105"/>
        </p:xfrm>
        <a:graphic>
          <a:graphicData uri="http://schemas.openxmlformats.org/drawingml/2006/table">
            <a:tbl>
              <a:tblPr/>
              <a:tblGrid>
                <a:gridCol w="612215">
                  <a:extLst>
                    <a:ext uri="{9D8B030D-6E8A-4147-A177-3AD203B41FA5}">
                      <a16:colId xmlns:a16="http://schemas.microsoft.com/office/drawing/2014/main" val="20000"/>
                    </a:ext>
                  </a:extLst>
                </a:gridCol>
                <a:gridCol w="2568388">
                  <a:extLst>
                    <a:ext uri="{9D8B030D-6E8A-4147-A177-3AD203B41FA5}">
                      <a16:colId xmlns:a16="http://schemas.microsoft.com/office/drawing/2014/main" val="20001"/>
                    </a:ext>
                  </a:extLst>
                </a:gridCol>
                <a:gridCol w="2326341">
                  <a:extLst>
                    <a:ext uri="{9D8B030D-6E8A-4147-A177-3AD203B41FA5}">
                      <a16:colId xmlns:a16="http://schemas.microsoft.com/office/drawing/2014/main" val="20002"/>
                    </a:ext>
                  </a:extLst>
                </a:gridCol>
                <a:gridCol w="1963271">
                  <a:extLst>
                    <a:ext uri="{9D8B030D-6E8A-4147-A177-3AD203B41FA5}">
                      <a16:colId xmlns:a16="http://schemas.microsoft.com/office/drawing/2014/main" val="20003"/>
                    </a:ext>
                  </a:extLst>
                </a:gridCol>
              </a:tblGrid>
              <a:tr h="235593">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量</a:t>
                      </a:r>
                      <a:r>
                        <a:rPr lang="en-US" altLang="ja-JP" sz="1800" b="1"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コントロールリスク値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支援リスク値</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総合健康リスク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全体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450">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女性</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90</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88</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79</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5259">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男性</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88</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108</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4" name="表 3"/>
          <p:cNvGraphicFramePr>
            <a:graphicFrameLocks noGrp="1"/>
          </p:cNvGraphicFramePr>
          <p:nvPr>
            <p:extLst>
              <p:ext uri="{D42A27DB-BD31-4B8C-83A1-F6EECF244321}">
                <p14:modId xmlns:p14="http://schemas.microsoft.com/office/powerpoint/2010/main" val="100248398"/>
              </p:ext>
            </p:extLst>
          </p:nvPr>
        </p:nvGraphicFramePr>
        <p:xfrm>
          <a:off x="914400" y="3740645"/>
          <a:ext cx="7503457" cy="2158365"/>
        </p:xfrm>
        <a:graphic>
          <a:graphicData uri="http://schemas.openxmlformats.org/drawingml/2006/table">
            <a:tbl>
              <a:tblPr/>
              <a:tblGrid>
                <a:gridCol w="954739">
                  <a:extLst>
                    <a:ext uri="{9D8B030D-6E8A-4147-A177-3AD203B41FA5}">
                      <a16:colId xmlns:a16="http://schemas.microsoft.com/office/drawing/2014/main" val="20000"/>
                    </a:ext>
                  </a:extLst>
                </a:gridCol>
                <a:gridCol w="2675965">
                  <a:extLst>
                    <a:ext uri="{9D8B030D-6E8A-4147-A177-3AD203B41FA5}">
                      <a16:colId xmlns:a16="http://schemas.microsoft.com/office/drawing/2014/main" val="20001"/>
                    </a:ext>
                  </a:extLst>
                </a:gridCol>
                <a:gridCol w="1909482">
                  <a:extLst>
                    <a:ext uri="{9D8B030D-6E8A-4147-A177-3AD203B41FA5}">
                      <a16:colId xmlns:a16="http://schemas.microsoft.com/office/drawing/2014/main" val="20002"/>
                    </a:ext>
                  </a:extLst>
                </a:gridCol>
                <a:gridCol w="1963271">
                  <a:extLst>
                    <a:ext uri="{9D8B030D-6E8A-4147-A177-3AD203B41FA5}">
                      <a16:colId xmlns:a16="http://schemas.microsoft.com/office/drawing/2014/main" val="20003"/>
                    </a:ext>
                  </a:extLst>
                </a:gridCol>
              </a:tblGrid>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量</a:t>
                      </a: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コントロールリスク値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支援リスク値</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総合健康リスク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全体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450">
                <a:tc>
                  <a:txBody>
                    <a:bodyPr/>
                    <a:lstStyle/>
                    <a:p>
                      <a:pPr algn="l" fontAlgn="ct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20</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82</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119</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450">
                <a:tc>
                  <a:txBody>
                    <a:bodyPr/>
                    <a:lstStyle/>
                    <a:p>
                      <a:pPr algn="l" fontAlgn="ct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30</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90</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98</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89</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450">
                <a:tc>
                  <a:txBody>
                    <a:bodyPr/>
                    <a:lstStyle/>
                    <a:p>
                      <a:pPr algn="l" fontAlgn="ct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40</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90</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99</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89</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450">
                <a:tc>
                  <a:txBody>
                    <a:bodyPr/>
                    <a:lstStyle/>
                    <a:p>
                      <a:pPr algn="l" fontAlgn="ct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50</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代</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2530">
                <a:tc>
                  <a:txBody>
                    <a:bodyPr/>
                    <a:lstStyle/>
                    <a:p>
                      <a:pPr algn="l" fontAlgn="ct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60</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歳以上</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83</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110</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AutoShape 71"/>
          <p:cNvSpPr>
            <a:spLocks noChangeArrowheads="1"/>
          </p:cNvSpPr>
          <p:nvPr/>
        </p:nvSpPr>
        <p:spPr bwMode="auto">
          <a:xfrm>
            <a:off x="185181" y="0"/>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－②　性別、年齢別　分析結果</a:t>
            </a:r>
          </a:p>
        </p:txBody>
      </p:sp>
      <p:sp>
        <p:nvSpPr>
          <p:cNvPr id="6" name="テキスト ボックス 5"/>
          <p:cNvSpPr txBox="1"/>
          <p:nvPr/>
        </p:nvSpPr>
        <p:spPr>
          <a:xfrm>
            <a:off x="185181" y="926475"/>
            <a:ext cx="8318303" cy="646331"/>
          </a:xfrm>
          <a:prstGeom prst="rect">
            <a:avLst/>
          </a:prstGeom>
          <a:noFill/>
        </p:spPr>
        <p:txBody>
          <a:bodyPr wrap="none" rtlCol="0">
            <a:spAutoFit/>
          </a:bodyPr>
          <a:lstStyle/>
          <a:p>
            <a:r>
              <a:rPr kumimoji="1" lang="ja-JP" altLang="en-US" b="1" dirty="0"/>
              <a:t>全国平均</a:t>
            </a:r>
            <a:r>
              <a:rPr kumimoji="1" lang="en-US" altLang="ja-JP" b="1" dirty="0"/>
              <a:t>100</a:t>
            </a:r>
            <a:r>
              <a:rPr kumimoji="1" lang="ja-JP" altLang="en-US" dirty="0"/>
              <a:t>　</a:t>
            </a:r>
            <a:r>
              <a:rPr kumimoji="1" lang="en-US" altLang="ja-JP" b="1" dirty="0">
                <a:solidFill>
                  <a:srgbClr val="FF0000"/>
                </a:solidFill>
              </a:rPr>
              <a:t>100</a:t>
            </a:r>
            <a:r>
              <a:rPr kumimoji="1" lang="ja-JP" altLang="en-US" b="1" dirty="0">
                <a:solidFill>
                  <a:srgbClr val="FF0000"/>
                </a:solidFill>
              </a:rPr>
              <a:t>より大きな数字はストレス大　</a:t>
            </a:r>
            <a:r>
              <a:rPr kumimoji="1" lang="en-US" altLang="ja-JP" b="1" dirty="0">
                <a:solidFill>
                  <a:srgbClr val="FF0000"/>
                </a:solidFill>
              </a:rPr>
              <a:t>120</a:t>
            </a:r>
            <a:r>
              <a:rPr kumimoji="1" lang="ja-JP" altLang="en-US" b="1" dirty="0">
                <a:solidFill>
                  <a:srgbClr val="FF0000"/>
                </a:solidFill>
              </a:rPr>
              <a:t>を超えると対応が必要な集団</a:t>
            </a:r>
            <a:endParaRPr kumimoji="1" lang="en-US" altLang="ja-JP" b="1" dirty="0">
              <a:solidFill>
                <a:srgbClr val="FF0000"/>
              </a:solidFill>
            </a:endParaRPr>
          </a:p>
          <a:p>
            <a:r>
              <a:rPr lang="ja-JP" altLang="en-US" dirty="0"/>
              <a:t>　　　　　　　　　 </a:t>
            </a:r>
            <a:r>
              <a:rPr lang="en-US" altLang="ja-JP" b="1" dirty="0">
                <a:solidFill>
                  <a:schemeClr val="accent1"/>
                </a:solidFill>
              </a:rPr>
              <a:t>100</a:t>
            </a:r>
            <a:r>
              <a:rPr lang="ja-JP" altLang="en-US" b="1" dirty="0">
                <a:solidFill>
                  <a:schemeClr val="accent1"/>
                </a:solidFill>
              </a:rPr>
              <a:t>より小さな数字はストレス小</a:t>
            </a:r>
            <a:endParaRPr kumimoji="1" lang="ja-JP" altLang="en-US" b="1" dirty="0">
              <a:solidFill>
                <a:schemeClr val="accent1"/>
              </a:solidFill>
            </a:endParaRPr>
          </a:p>
        </p:txBody>
      </p:sp>
    </p:spTree>
    <p:extLst>
      <p:ext uri="{BB962C8B-B14F-4D97-AF65-F5344CB8AC3E}">
        <p14:creationId xmlns:p14="http://schemas.microsoft.com/office/powerpoint/2010/main" val="2486720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AFBC7796-D4E4-4092-9FE9-43748644FBDA}" type="slidenum">
              <a:rPr kumimoji="1" lang="ja-JP" altLang="en-US" smtClean="0"/>
              <a:t>11</a:t>
            </a:fld>
            <a:endParaRPr kumimoji="1" lang="ja-JP" altLang="en-US"/>
          </a:p>
        </p:txBody>
      </p:sp>
      <p:graphicFrame>
        <p:nvGraphicFramePr>
          <p:cNvPr id="3" name="表 2"/>
          <p:cNvGraphicFramePr>
            <a:graphicFrameLocks noGrp="1"/>
          </p:cNvGraphicFramePr>
          <p:nvPr>
            <p:extLst>
              <p:ext uri="{D42A27DB-BD31-4B8C-83A1-F6EECF244321}">
                <p14:modId xmlns:p14="http://schemas.microsoft.com/office/powerpoint/2010/main" val="952513341"/>
              </p:ext>
            </p:extLst>
          </p:nvPr>
        </p:nvGraphicFramePr>
        <p:xfrm>
          <a:off x="399401" y="1975887"/>
          <a:ext cx="8233610" cy="1221105"/>
        </p:xfrm>
        <a:graphic>
          <a:graphicData uri="http://schemas.openxmlformats.org/drawingml/2006/table">
            <a:tbl>
              <a:tblPr/>
              <a:tblGrid>
                <a:gridCol w="1512647">
                  <a:extLst>
                    <a:ext uri="{9D8B030D-6E8A-4147-A177-3AD203B41FA5}">
                      <a16:colId xmlns:a16="http://schemas.microsoft.com/office/drawing/2014/main" val="20000"/>
                    </a:ext>
                  </a:extLst>
                </a:gridCol>
                <a:gridCol w="3162806">
                  <a:extLst>
                    <a:ext uri="{9D8B030D-6E8A-4147-A177-3AD203B41FA5}">
                      <a16:colId xmlns:a16="http://schemas.microsoft.com/office/drawing/2014/main" val="20001"/>
                    </a:ext>
                  </a:extLst>
                </a:gridCol>
                <a:gridCol w="1632970">
                  <a:extLst>
                    <a:ext uri="{9D8B030D-6E8A-4147-A177-3AD203B41FA5}">
                      <a16:colId xmlns:a16="http://schemas.microsoft.com/office/drawing/2014/main" val="20002"/>
                    </a:ext>
                  </a:extLst>
                </a:gridCol>
                <a:gridCol w="1925187">
                  <a:extLst>
                    <a:ext uri="{9D8B030D-6E8A-4147-A177-3AD203B41FA5}">
                      <a16:colId xmlns:a16="http://schemas.microsoft.com/office/drawing/2014/main" val="20003"/>
                    </a:ext>
                  </a:extLst>
                </a:gridCol>
              </a:tblGrid>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量</a:t>
                      </a: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コントロールリスク値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支援リスク値</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総合健康リスク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6013">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全体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450">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正社員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92</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103</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450">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正社員以外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83</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88</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AutoShape 71"/>
          <p:cNvSpPr>
            <a:spLocks noChangeArrowheads="1"/>
          </p:cNvSpPr>
          <p:nvPr/>
        </p:nvSpPr>
        <p:spPr bwMode="auto">
          <a:xfrm>
            <a:off x="-218230" y="20659"/>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③雇用形態別　分析結果</a:t>
            </a:r>
          </a:p>
        </p:txBody>
      </p:sp>
      <p:sp>
        <p:nvSpPr>
          <p:cNvPr id="8" name="テキスト ボックス 7"/>
          <p:cNvSpPr txBox="1"/>
          <p:nvPr/>
        </p:nvSpPr>
        <p:spPr>
          <a:xfrm>
            <a:off x="102642" y="1089514"/>
            <a:ext cx="8318303" cy="646331"/>
          </a:xfrm>
          <a:prstGeom prst="rect">
            <a:avLst/>
          </a:prstGeom>
          <a:noFill/>
        </p:spPr>
        <p:txBody>
          <a:bodyPr wrap="none" rtlCol="0">
            <a:spAutoFit/>
          </a:bodyPr>
          <a:lstStyle/>
          <a:p>
            <a:r>
              <a:rPr kumimoji="1" lang="ja-JP" altLang="en-US" b="1" dirty="0"/>
              <a:t>全国平均</a:t>
            </a:r>
            <a:r>
              <a:rPr kumimoji="1" lang="en-US" altLang="ja-JP" b="1" dirty="0"/>
              <a:t>100</a:t>
            </a:r>
            <a:r>
              <a:rPr kumimoji="1" lang="ja-JP" altLang="en-US" dirty="0"/>
              <a:t>　</a:t>
            </a:r>
            <a:r>
              <a:rPr kumimoji="1" lang="en-US" altLang="ja-JP" b="1" dirty="0">
                <a:solidFill>
                  <a:srgbClr val="FF0000"/>
                </a:solidFill>
              </a:rPr>
              <a:t>100</a:t>
            </a:r>
            <a:r>
              <a:rPr kumimoji="1" lang="ja-JP" altLang="en-US" b="1" dirty="0">
                <a:solidFill>
                  <a:srgbClr val="FF0000"/>
                </a:solidFill>
              </a:rPr>
              <a:t>より大きな数字はストレス大　</a:t>
            </a:r>
            <a:r>
              <a:rPr kumimoji="1" lang="en-US" altLang="ja-JP" b="1" dirty="0">
                <a:solidFill>
                  <a:srgbClr val="FF0000"/>
                </a:solidFill>
              </a:rPr>
              <a:t>120</a:t>
            </a:r>
            <a:r>
              <a:rPr kumimoji="1" lang="ja-JP" altLang="en-US" b="1" dirty="0">
                <a:solidFill>
                  <a:srgbClr val="FF0000"/>
                </a:solidFill>
              </a:rPr>
              <a:t>を超えると対応が必要な集団</a:t>
            </a:r>
            <a:endParaRPr kumimoji="1" lang="en-US" altLang="ja-JP" b="1" dirty="0">
              <a:solidFill>
                <a:srgbClr val="FF0000"/>
              </a:solidFill>
            </a:endParaRPr>
          </a:p>
          <a:p>
            <a:r>
              <a:rPr lang="ja-JP" altLang="en-US" dirty="0"/>
              <a:t>　　　　　　　　　 </a:t>
            </a:r>
            <a:r>
              <a:rPr lang="en-US" altLang="ja-JP" b="1" dirty="0">
                <a:solidFill>
                  <a:schemeClr val="accent1"/>
                </a:solidFill>
              </a:rPr>
              <a:t>100</a:t>
            </a:r>
            <a:r>
              <a:rPr lang="ja-JP" altLang="en-US" b="1" dirty="0">
                <a:solidFill>
                  <a:schemeClr val="accent1"/>
                </a:solidFill>
              </a:rPr>
              <a:t>より小さな数字はストレス小</a:t>
            </a:r>
            <a:endParaRPr kumimoji="1" lang="ja-JP" altLang="en-US" b="1" dirty="0">
              <a:solidFill>
                <a:schemeClr val="accent1"/>
              </a:solidFill>
            </a:endParaRPr>
          </a:p>
        </p:txBody>
      </p:sp>
    </p:spTree>
    <p:extLst>
      <p:ext uri="{BB962C8B-B14F-4D97-AF65-F5344CB8AC3E}">
        <p14:creationId xmlns:p14="http://schemas.microsoft.com/office/powerpoint/2010/main" val="2018490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AFBC7796-D4E4-4092-9FE9-43748644FBDA}" type="slidenum">
              <a:rPr kumimoji="1" lang="ja-JP" altLang="en-US" smtClean="0"/>
              <a:t>12</a:t>
            </a:fld>
            <a:endParaRPr kumimoji="1" lang="ja-JP" altLang="en-US"/>
          </a:p>
        </p:txBody>
      </p:sp>
      <p:graphicFrame>
        <p:nvGraphicFramePr>
          <p:cNvPr id="4" name="表 3"/>
          <p:cNvGraphicFramePr>
            <a:graphicFrameLocks noGrp="1"/>
          </p:cNvGraphicFramePr>
          <p:nvPr>
            <p:extLst>
              <p:ext uri="{D42A27DB-BD31-4B8C-83A1-F6EECF244321}">
                <p14:modId xmlns:p14="http://schemas.microsoft.com/office/powerpoint/2010/main" val="2478228237"/>
              </p:ext>
            </p:extLst>
          </p:nvPr>
        </p:nvGraphicFramePr>
        <p:xfrm>
          <a:off x="457201" y="1814522"/>
          <a:ext cx="8229600" cy="1221105"/>
        </p:xfrm>
        <a:graphic>
          <a:graphicData uri="http://schemas.openxmlformats.org/drawingml/2006/table">
            <a:tbl>
              <a:tblPr/>
              <a:tblGrid>
                <a:gridCol w="1511911">
                  <a:extLst>
                    <a:ext uri="{9D8B030D-6E8A-4147-A177-3AD203B41FA5}">
                      <a16:colId xmlns:a16="http://schemas.microsoft.com/office/drawing/2014/main" val="20000"/>
                    </a:ext>
                  </a:extLst>
                </a:gridCol>
                <a:gridCol w="3161265">
                  <a:extLst>
                    <a:ext uri="{9D8B030D-6E8A-4147-A177-3AD203B41FA5}">
                      <a16:colId xmlns:a16="http://schemas.microsoft.com/office/drawing/2014/main" val="20001"/>
                    </a:ext>
                  </a:extLst>
                </a:gridCol>
                <a:gridCol w="1632175">
                  <a:extLst>
                    <a:ext uri="{9D8B030D-6E8A-4147-A177-3AD203B41FA5}">
                      <a16:colId xmlns:a16="http://schemas.microsoft.com/office/drawing/2014/main" val="20002"/>
                    </a:ext>
                  </a:extLst>
                </a:gridCol>
                <a:gridCol w="1924249">
                  <a:extLst>
                    <a:ext uri="{9D8B030D-6E8A-4147-A177-3AD203B41FA5}">
                      <a16:colId xmlns:a16="http://schemas.microsoft.com/office/drawing/2014/main" val="20003"/>
                    </a:ext>
                  </a:extLst>
                </a:gridCol>
              </a:tblGrid>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量</a:t>
                      </a:r>
                      <a:r>
                        <a:rPr lang="en-US" altLang="ja-JP" sz="1800" b="1"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コントロールリスク値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支援リスク値</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総合健康リスク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450">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全体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450">
                <a:tc>
                  <a:txBody>
                    <a:bodyPr/>
                    <a:lstStyle/>
                    <a:p>
                      <a:pPr algn="l"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一般職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106</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96</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管理職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86</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90</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1522526147"/>
              </p:ext>
            </p:extLst>
          </p:nvPr>
        </p:nvGraphicFramePr>
        <p:xfrm>
          <a:off x="484094" y="4071276"/>
          <a:ext cx="8219239" cy="2158365"/>
        </p:xfrm>
        <a:graphic>
          <a:graphicData uri="http://schemas.openxmlformats.org/drawingml/2006/table">
            <a:tbl>
              <a:tblPr/>
              <a:tblGrid>
                <a:gridCol w="1510006">
                  <a:extLst>
                    <a:ext uri="{9D8B030D-6E8A-4147-A177-3AD203B41FA5}">
                      <a16:colId xmlns:a16="http://schemas.microsoft.com/office/drawing/2014/main" val="20000"/>
                    </a:ext>
                  </a:extLst>
                </a:gridCol>
                <a:gridCol w="3157286">
                  <a:extLst>
                    <a:ext uri="{9D8B030D-6E8A-4147-A177-3AD203B41FA5}">
                      <a16:colId xmlns:a16="http://schemas.microsoft.com/office/drawing/2014/main" val="20001"/>
                    </a:ext>
                  </a:extLst>
                </a:gridCol>
                <a:gridCol w="1630120">
                  <a:extLst>
                    <a:ext uri="{9D8B030D-6E8A-4147-A177-3AD203B41FA5}">
                      <a16:colId xmlns:a16="http://schemas.microsoft.com/office/drawing/2014/main" val="20002"/>
                    </a:ext>
                  </a:extLst>
                </a:gridCol>
                <a:gridCol w="1921827">
                  <a:extLst>
                    <a:ext uri="{9D8B030D-6E8A-4147-A177-3AD203B41FA5}">
                      <a16:colId xmlns:a16="http://schemas.microsoft.com/office/drawing/2014/main" val="20003"/>
                    </a:ext>
                  </a:extLst>
                </a:gridCol>
              </a:tblGrid>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量</a:t>
                      </a:r>
                      <a:r>
                        <a:rPr lang="en-US" altLang="ja-JP" sz="1800" b="1" i="0" u="none" strike="noStrike">
                          <a:solidFill>
                            <a:srgbClr val="000000"/>
                          </a:solidFill>
                          <a:effectLst/>
                          <a:latin typeface="ＭＳ Ｐゴシック" panose="020B0600070205080204" pitchFamily="50" charset="-128"/>
                          <a:ea typeface="ＭＳ Ｐゴシック" panose="020B0600070205080204" pitchFamily="50" charset="-128"/>
                        </a:rPr>
                        <a:t>-</a:t>
                      </a: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コントロールリスク値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支援リスク値</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rPr>
                        <a:t>総合健康リスク</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全体</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87</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専門・技術職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88</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事務職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89</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106</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販売・営業職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effectLst/>
                        </a:rPr>
                        <a:t>100</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81</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サービス職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94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112</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1197786"/>
                  </a:ext>
                </a:extLst>
              </a:tr>
              <a:tr h="171450">
                <a:tc>
                  <a:txBody>
                    <a:bodyPr/>
                    <a:lstStyle/>
                    <a:p>
                      <a:pPr algn="l" fontAlgn="ctr"/>
                      <a:r>
                        <a:rPr lang="ja-JP" altLang="en-US" sz="1800" b="1" i="0" u="none" strike="noStrike" dirty="0">
                          <a:solidFill>
                            <a:srgbClr val="000000"/>
                          </a:solidFill>
                          <a:effectLst/>
                          <a:latin typeface="ＭＳ Ｐゴシック" panose="020B0600070205080204" pitchFamily="50" charset="-128"/>
                          <a:ea typeface="ＭＳ Ｐゴシック" panose="020B0600070205080204" pitchFamily="50" charset="-128"/>
                        </a:rPr>
                        <a:t>その他</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82</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FF0000"/>
                          </a:solidFill>
                          <a:effectLst/>
                        </a:rPr>
                        <a:t>104</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b="1" dirty="0">
                          <a:solidFill>
                            <a:srgbClr val="00B0F0"/>
                          </a:solidFill>
                          <a:effectLst/>
                        </a:rPr>
                        <a:t>85</a:t>
                      </a:r>
                    </a:p>
                  </a:txBody>
                  <a:tcPr marL="19050" marR="19050" marT="19050" marB="19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116645"/>
                  </a:ext>
                </a:extLst>
              </a:tr>
            </a:tbl>
          </a:graphicData>
        </a:graphic>
      </p:graphicFrame>
      <p:sp>
        <p:nvSpPr>
          <p:cNvPr id="6" name="AutoShape 71"/>
          <p:cNvSpPr>
            <a:spLocks noChangeArrowheads="1"/>
          </p:cNvSpPr>
          <p:nvPr/>
        </p:nvSpPr>
        <p:spPr bwMode="auto">
          <a:xfrm>
            <a:off x="-218230" y="20659"/>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④　職位、職種別　分析結果</a:t>
            </a:r>
          </a:p>
        </p:txBody>
      </p:sp>
      <p:sp>
        <p:nvSpPr>
          <p:cNvPr id="8" name="テキスト ボックス 7"/>
          <p:cNvSpPr txBox="1"/>
          <p:nvPr/>
        </p:nvSpPr>
        <p:spPr>
          <a:xfrm>
            <a:off x="185181" y="793678"/>
            <a:ext cx="8318303" cy="646331"/>
          </a:xfrm>
          <a:prstGeom prst="rect">
            <a:avLst/>
          </a:prstGeom>
          <a:noFill/>
        </p:spPr>
        <p:txBody>
          <a:bodyPr wrap="none" rtlCol="0">
            <a:spAutoFit/>
          </a:bodyPr>
          <a:lstStyle/>
          <a:p>
            <a:r>
              <a:rPr kumimoji="1" lang="ja-JP" altLang="en-US" b="1" dirty="0"/>
              <a:t>全国平均</a:t>
            </a:r>
            <a:r>
              <a:rPr kumimoji="1" lang="en-US" altLang="ja-JP" b="1" dirty="0"/>
              <a:t>100</a:t>
            </a:r>
            <a:r>
              <a:rPr kumimoji="1" lang="ja-JP" altLang="en-US" dirty="0"/>
              <a:t>　</a:t>
            </a:r>
            <a:r>
              <a:rPr kumimoji="1" lang="en-US" altLang="ja-JP" b="1" dirty="0">
                <a:solidFill>
                  <a:srgbClr val="FF0000"/>
                </a:solidFill>
              </a:rPr>
              <a:t>100</a:t>
            </a:r>
            <a:r>
              <a:rPr kumimoji="1" lang="ja-JP" altLang="en-US" b="1" dirty="0">
                <a:solidFill>
                  <a:srgbClr val="FF0000"/>
                </a:solidFill>
              </a:rPr>
              <a:t>より大きな数字はストレス大　</a:t>
            </a:r>
            <a:r>
              <a:rPr kumimoji="1" lang="en-US" altLang="ja-JP" b="1" dirty="0">
                <a:solidFill>
                  <a:srgbClr val="FF0000"/>
                </a:solidFill>
              </a:rPr>
              <a:t>120</a:t>
            </a:r>
            <a:r>
              <a:rPr kumimoji="1" lang="ja-JP" altLang="en-US" b="1" dirty="0">
                <a:solidFill>
                  <a:srgbClr val="FF0000"/>
                </a:solidFill>
              </a:rPr>
              <a:t>を超えると対応が必要な集団</a:t>
            </a:r>
            <a:endParaRPr kumimoji="1" lang="en-US" altLang="ja-JP" b="1" dirty="0">
              <a:solidFill>
                <a:srgbClr val="FF0000"/>
              </a:solidFill>
            </a:endParaRPr>
          </a:p>
          <a:p>
            <a:r>
              <a:rPr lang="ja-JP" altLang="en-US" dirty="0"/>
              <a:t>　　　　　　　　　 </a:t>
            </a:r>
            <a:r>
              <a:rPr lang="en-US" altLang="ja-JP" b="1" dirty="0">
                <a:solidFill>
                  <a:schemeClr val="accent1"/>
                </a:solidFill>
              </a:rPr>
              <a:t>100</a:t>
            </a:r>
            <a:r>
              <a:rPr lang="ja-JP" altLang="en-US" b="1" dirty="0">
                <a:solidFill>
                  <a:schemeClr val="accent1"/>
                </a:solidFill>
              </a:rPr>
              <a:t>より小さな数字はストレス小</a:t>
            </a:r>
            <a:endParaRPr kumimoji="1" lang="ja-JP" altLang="en-US" b="1" dirty="0">
              <a:solidFill>
                <a:schemeClr val="accent1"/>
              </a:solidFill>
            </a:endParaRPr>
          </a:p>
        </p:txBody>
      </p:sp>
    </p:spTree>
    <p:extLst>
      <p:ext uri="{BB962C8B-B14F-4D97-AF65-F5344CB8AC3E}">
        <p14:creationId xmlns:p14="http://schemas.microsoft.com/office/powerpoint/2010/main" val="2941861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390FB-02ED-CB4A-7C0C-7D0D21E2BCF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56FA233-D01A-701B-BF08-E1D22F120431}"/>
              </a:ext>
            </a:extLst>
          </p:cNvPr>
          <p:cNvSpPr>
            <a:spLocks noGrp="1"/>
          </p:cNvSpPr>
          <p:nvPr>
            <p:ph type="sldNum" sz="quarter" idx="12"/>
          </p:nvPr>
        </p:nvSpPr>
        <p:spPr/>
        <p:txBody>
          <a:bodyPr/>
          <a:lstStyle/>
          <a:p>
            <a:fld id="{AFBC7796-D4E4-4092-9FE9-43748644FBDA}" type="slidenum">
              <a:rPr kumimoji="1" lang="ja-JP" altLang="en-US" smtClean="0"/>
              <a:t>13</a:t>
            </a:fld>
            <a:endParaRPr kumimoji="1" lang="ja-JP" altLang="en-US"/>
          </a:p>
        </p:txBody>
      </p:sp>
      <p:grpSp>
        <p:nvGrpSpPr>
          <p:cNvPr id="8" name="グループ化 7">
            <a:extLst>
              <a:ext uri="{FF2B5EF4-FFF2-40B4-BE49-F238E27FC236}">
                <a16:creationId xmlns:a16="http://schemas.microsoft.com/office/drawing/2014/main" id="{9F939440-E356-BA06-4C19-C9721B00F39B}"/>
              </a:ext>
            </a:extLst>
          </p:cNvPr>
          <p:cNvGrpSpPr/>
          <p:nvPr/>
        </p:nvGrpSpPr>
        <p:grpSpPr>
          <a:xfrm>
            <a:off x="267088" y="1331699"/>
            <a:ext cx="8789843" cy="4386398"/>
            <a:chOff x="-122159" y="1153550"/>
            <a:chExt cx="8788295" cy="3881572"/>
          </a:xfrm>
        </p:grpSpPr>
        <p:sp>
          <p:nvSpPr>
            <p:cNvPr id="4" name="正方形/長方形 3">
              <a:extLst>
                <a:ext uri="{FF2B5EF4-FFF2-40B4-BE49-F238E27FC236}">
                  <a16:creationId xmlns:a16="http://schemas.microsoft.com/office/drawing/2014/main" id="{C7665A57-28CA-EA81-C1E2-2CA41C3A0E69}"/>
                </a:ext>
              </a:extLst>
            </p:cNvPr>
            <p:cNvSpPr/>
            <p:nvPr/>
          </p:nvSpPr>
          <p:spPr>
            <a:xfrm>
              <a:off x="3683111" y="1178942"/>
              <a:ext cx="4968429" cy="2955193"/>
            </a:xfrm>
            <a:prstGeom prst="rect">
              <a:avLst/>
            </a:prstGeom>
            <a:solidFill>
              <a:srgbClr val="F2DB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B48C2954-620E-1126-D21F-F7676E512D17}"/>
                </a:ext>
              </a:extLst>
            </p:cNvPr>
            <p:cNvSpPr/>
            <p:nvPr/>
          </p:nvSpPr>
          <p:spPr>
            <a:xfrm>
              <a:off x="-122159" y="1153550"/>
              <a:ext cx="3777495" cy="2967098"/>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DF8E0926-B4AF-0C8E-F0DC-9D1AC0F9E9DC}"/>
                </a:ext>
              </a:extLst>
            </p:cNvPr>
            <p:cNvSpPr/>
            <p:nvPr/>
          </p:nvSpPr>
          <p:spPr>
            <a:xfrm>
              <a:off x="3697708" y="4140580"/>
              <a:ext cx="4968428" cy="89454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a:extLst>
                <a:ext uri="{FF2B5EF4-FFF2-40B4-BE49-F238E27FC236}">
                  <a16:creationId xmlns:a16="http://schemas.microsoft.com/office/drawing/2014/main" id="{55A92B73-D5F6-3FF5-7011-AC64D4F2AA88}"/>
                </a:ext>
              </a:extLst>
            </p:cNvPr>
            <p:cNvSpPr/>
            <p:nvPr/>
          </p:nvSpPr>
          <p:spPr>
            <a:xfrm>
              <a:off x="-96204" y="4126330"/>
              <a:ext cx="3777495" cy="894542"/>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テキスト ボックス 11">
            <a:extLst>
              <a:ext uri="{FF2B5EF4-FFF2-40B4-BE49-F238E27FC236}">
                <a16:creationId xmlns:a16="http://schemas.microsoft.com/office/drawing/2014/main" id="{CE3BB58C-5FA9-20A7-61BF-4076609D0804}"/>
              </a:ext>
            </a:extLst>
          </p:cNvPr>
          <p:cNvSpPr txBox="1"/>
          <p:nvPr/>
        </p:nvSpPr>
        <p:spPr>
          <a:xfrm>
            <a:off x="1327728" y="1417304"/>
            <a:ext cx="1402948" cy="369332"/>
          </a:xfrm>
          <a:prstGeom prst="rect">
            <a:avLst/>
          </a:prstGeom>
          <a:noFill/>
        </p:spPr>
        <p:txBody>
          <a:bodyPr wrap="none" rtlCol="0">
            <a:spAutoFit/>
          </a:bodyPr>
          <a:lstStyle/>
          <a:p>
            <a:r>
              <a:rPr kumimoji="1" lang="ja-JP" altLang="en-US" dirty="0">
                <a:solidFill>
                  <a:srgbClr val="FF0000"/>
                </a:solidFill>
              </a:rPr>
              <a:t>①ハイリスク</a:t>
            </a:r>
          </a:p>
        </p:txBody>
      </p:sp>
      <p:sp>
        <p:nvSpPr>
          <p:cNvPr id="13" name="テキスト ボックス 12">
            <a:extLst>
              <a:ext uri="{FF2B5EF4-FFF2-40B4-BE49-F238E27FC236}">
                <a16:creationId xmlns:a16="http://schemas.microsoft.com/office/drawing/2014/main" id="{8BA31DF8-4372-AAF8-925D-48071AEE1AA8}"/>
              </a:ext>
            </a:extLst>
          </p:cNvPr>
          <p:cNvSpPr txBox="1"/>
          <p:nvPr/>
        </p:nvSpPr>
        <p:spPr>
          <a:xfrm>
            <a:off x="5415380" y="1517627"/>
            <a:ext cx="2284600" cy="369332"/>
          </a:xfrm>
          <a:prstGeom prst="rect">
            <a:avLst/>
          </a:prstGeom>
          <a:noFill/>
        </p:spPr>
        <p:txBody>
          <a:bodyPr wrap="none" rtlCol="0">
            <a:spAutoFit/>
          </a:bodyPr>
          <a:lstStyle/>
          <a:p>
            <a:r>
              <a:rPr lang="ja-JP" altLang="en-US" dirty="0">
                <a:solidFill>
                  <a:srgbClr val="FF0000"/>
                </a:solidFill>
              </a:rPr>
              <a:t>②</a:t>
            </a:r>
            <a:r>
              <a:rPr kumimoji="1" lang="ja-JP" altLang="en-US" dirty="0">
                <a:solidFill>
                  <a:srgbClr val="FF0000"/>
                </a:solidFill>
              </a:rPr>
              <a:t>スーパーハイリスク</a:t>
            </a:r>
          </a:p>
        </p:txBody>
      </p:sp>
      <p:sp>
        <p:nvSpPr>
          <p:cNvPr id="14" name="テキスト ボックス 13">
            <a:extLst>
              <a:ext uri="{FF2B5EF4-FFF2-40B4-BE49-F238E27FC236}">
                <a16:creationId xmlns:a16="http://schemas.microsoft.com/office/drawing/2014/main" id="{2B1240E5-DA21-1C25-31EE-204C9C91E752}"/>
              </a:ext>
            </a:extLst>
          </p:cNvPr>
          <p:cNvSpPr txBox="1"/>
          <p:nvPr/>
        </p:nvSpPr>
        <p:spPr>
          <a:xfrm>
            <a:off x="5776550" y="5268410"/>
            <a:ext cx="2095445" cy="369332"/>
          </a:xfrm>
          <a:prstGeom prst="rect">
            <a:avLst/>
          </a:prstGeom>
          <a:noFill/>
        </p:spPr>
        <p:txBody>
          <a:bodyPr wrap="none" rtlCol="0">
            <a:spAutoFit/>
          </a:bodyPr>
          <a:lstStyle/>
          <a:p>
            <a:r>
              <a:rPr kumimoji="1" lang="ja-JP" altLang="en-US" dirty="0">
                <a:solidFill>
                  <a:srgbClr val="FF0000"/>
                </a:solidFill>
              </a:rPr>
              <a:t>③ハイリスク予備軍</a:t>
            </a:r>
          </a:p>
        </p:txBody>
      </p:sp>
      <p:sp>
        <p:nvSpPr>
          <p:cNvPr id="15" name="テキスト ボックス 14">
            <a:extLst>
              <a:ext uri="{FF2B5EF4-FFF2-40B4-BE49-F238E27FC236}">
                <a16:creationId xmlns:a16="http://schemas.microsoft.com/office/drawing/2014/main" id="{B9A409A6-E6D3-AE8E-8BAD-2CE3A23259A5}"/>
              </a:ext>
            </a:extLst>
          </p:cNvPr>
          <p:cNvSpPr txBox="1"/>
          <p:nvPr/>
        </p:nvSpPr>
        <p:spPr>
          <a:xfrm>
            <a:off x="1553970" y="5341635"/>
            <a:ext cx="1428596" cy="369332"/>
          </a:xfrm>
          <a:prstGeom prst="rect">
            <a:avLst/>
          </a:prstGeom>
          <a:noFill/>
        </p:spPr>
        <p:txBody>
          <a:bodyPr wrap="none" rtlCol="0">
            <a:spAutoFit/>
          </a:bodyPr>
          <a:lstStyle/>
          <a:p>
            <a:r>
              <a:rPr lang="ja-JP" altLang="en-US" dirty="0">
                <a:solidFill>
                  <a:srgbClr val="FF0000"/>
                </a:solidFill>
              </a:rPr>
              <a:t>④セーフティ</a:t>
            </a:r>
            <a:endParaRPr kumimoji="1" lang="ja-JP" altLang="en-US" dirty="0">
              <a:solidFill>
                <a:srgbClr val="FF0000"/>
              </a:solidFill>
            </a:endParaRPr>
          </a:p>
        </p:txBody>
      </p:sp>
      <p:sp>
        <p:nvSpPr>
          <p:cNvPr id="16" name="AutoShape 71">
            <a:extLst>
              <a:ext uri="{FF2B5EF4-FFF2-40B4-BE49-F238E27FC236}">
                <a16:creationId xmlns:a16="http://schemas.microsoft.com/office/drawing/2014/main" id="{D6F53DC9-6239-1B65-1142-C657349E5495}"/>
              </a:ext>
            </a:extLst>
          </p:cNvPr>
          <p:cNvSpPr>
            <a:spLocks noChangeArrowheads="1"/>
          </p:cNvSpPr>
          <p:nvPr/>
        </p:nvSpPr>
        <p:spPr bwMode="auto">
          <a:xfrm>
            <a:off x="1808480" y="-63739"/>
            <a:ext cx="3758561"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３－①　</a:t>
            </a:r>
            <a:r>
              <a:rPr lang="ja-JP" altLang="en-US" sz="36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リスクチャート（部署別）</a:t>
            </a:r>
          </a:p>
        </p:txBody>
      </p:sp>
      <p:sp>
        <p:nvSpPr>
          <p:cNvPr id="21" name="テキスト ボックス 20">
            <a:extLst>
              <a:ext uri="{FF2B5EF4-FFF2-40B4-BE49-F238E27FC236}">
                <a16:creationId xmlns:a16="http://schemas.microsoft.com/office/drawing/2014/main" id="{567A5586-93CC-BADA-9FAB-02CDEBF08CED}"/>
              </a:ext>
            </a:extLst>
          </p:cNvPr>
          <p:cNvSpPr txBox="1"/>
          <p:nvPr/>
        </p:nvSpPr>
        <p:spPr>
          <a:xfrm>
            <a:off x="3349024" y="845049"/>
            <a:ext cx="1465466" cy="276999"/>
          </a:xfrm>
          <a:prstGeom prst="rect">
            <a:avLst/>
          </a:prstGeom>
          <a:noFill/>
        </p:spPr>
        <p:txBody>
          <a:bodyPr wrap="none" rtlCol="0">
            <a:spAutoFit/>
          </a:bodyPr>
          <a:lstStyle/>
          <a:p>
            <a:r>
              <a:rPr lang="ja-JP" altLang="en-US" sz="1200" b="1" dirty="0"/>
              <a:t>高ストレス者の割合</a:t>
            </a:r>
            <a:endParaRPr kumimoji="1" lang="ja-JP" altLang="en-US" sz="1200" b="1" dirty="0"/>
          </a:p>
        </p:txBody>
      </p:sp>
      <p:sp>
        <p:nvSpPr>
          <p:cNvPr id="22" name="テキスト ボックス 21">
            <a:extLst>
              <a:ext uri="{FF2B5EF4-FFF2-40B4-BE49-F238E27FC236}">
                <a16:creationId xmlns:a16="http://schemas.microsoft.com/office/drawing/2014/main" id="{379CC1ED-DB4A-6AE5-FCD2-8E1C08FCF9DE}"/>
              </a:ext>
            </a:extLst>
          </p:cNvPr>
          <p:cNvSpPr txBox="1"/>
          <p:nvPr/>
        </p:nvSpPr>
        <p:spPr>
          <a:xfrm>
            <a:off x="7871995" y="4414111"/>
            <a:ext cx="1178528" cy="276999"/>
          </a:xfrm>
          <a:prstGeom prst="rect">
            <a:avLst/>
          </a:prstGeom>
          <a:noFill/>
        </p:spPr>
        <p:txBody>
          <a:bodyPr wrap="none" rtlCol="0">
            <a:spAutoFit/>
          </a:bodyPr>
          <a:lstStyle/>
          <a:p>
            <a:r>
              <a:rPr kumimoji="1" lang="ja-JP" altLang="en-US" sz="1200" b="1" dirty="0"/>
              <a:t>総合健康リスク</a:t>
            </a:r>
          </a:p>
        </p:txBody>
      </p:sp>
      <p:pic>
        <p:nvPicPr>
          <p:cNvPr id="3" name="図 2">
            <a:extLst>
              <a:ext uri="{FF2B5EF4-FFF2-40B4-BE49-F238E27FC236}">
                <a16:creationId xmlns:a16="http://schemas.microsoft.com/office/drawing/2014/main" id="{BD539B6F-0CFF-0040-88DE-28818E0C0E8E}"/>
              </a:ext>
            </a:extLst>
          </p:cNvPr>
          <p:cNvPicPr>
            <a:picLocks noChangeAspect="1"/>
          </p:cNvPicPr>
          <p:nvPr/>
        </p:nvPicPr>
        <p:blipFill>
          <a:blip r:embed="rId2">
            <a:clrChange>
              <a:clrFrom>
                <a:srgbClr val="FFFFFF"/>
              </a:clrFrom>
              <a:clrTo>
                <a:srgbClr val="FFFFFF">
                  <a:alpha val="0"/>
                </a:srgbClr>
              </a:clrTo>
            </a:clrChange>
          </a:blip>
          <a:srcRect t="16925" b="2110"/>
          <a:stretch>
            <a:fillRect/>
          </a:stretch>
        </p:blipFill>
        <p:spPr>
          <a:xfrm>
            <a:off x="101668" y="1239933"/>
            <a:ext cx="8869087" cy="4478164"/>
          </a:xfrm>
          <a:prstGeom prst="rect">
            <a:avLst/>
          </a:prstGeom>
        </p:spPr>
      </p:pic>
      <p:sp>
        <p:nvSpPr>
          <p:cNvPr id="9" name="テキスト ボックス 8">
            <a:extLst>
              <a:ext uri="{FF2B5EF4-FFF2-40B4-BE49-F238E27FC236}">
                <a16:creationId xmlns:a16="http://schemas.microsoft.com/office/drawing/2014/main" id="{8174DC33-95E0-A956-1D9C-46F07CD7BCD2}"/>
              </a:ext>
            </a:extLst>
          </p:cNvPr>
          <p:cNvSpPr txBox="1"/>
          <p:nvPr/>
        </p:nvSpPr>
        <p:spPr>
          <a:xfrm>
            <a:off x="5497148" y="2044193"/>
            <a:ext cx="2021707" cy="1292662"/>
          </a:xfrm>
          <a:prstGeom prst="rect">
            <a:avLst/>
          </a:prstGeom>
          <a:noFill/>
        </p:spPr>
        <p:txBody>
          <a:bodyPr wrap="none" rtlCol="0">
            <a:spAutoFit/>
          </a:bodyPr>
          <a:lstStyle/>
          <a:p>
            <a:r>
              <a:rPr kumimoji="1" lang="ja-JP" altLang="en-US" sz="1200" dirty="0">
                <a:solidFill>
                  <a:srgbClr val="FF0000"/>
                </a:solidFill>
              </a:rPr>
              <a:t>ストレスの原因が職場にあり</a:t>
            </a:r>
            <a:endParaRPr kumimoji="1" lang="en-US" altLang="ja-JP" sz="1200" dirty="0">
              <a:solidFill>
                <a:srgbClr val="FF0000"/>
              </a:solidFill>
            </a:endParaRPr>
          </a:p>
          <a:p>
            <a:r>
              <a:rPr lang="ja-JP" altLang="en-US" sz="1200" dirty="0">
                <a:solidFill>
                  <a:srgbClr val="FF0000"/>
                </a:solidFill>
              </a:rPr>
              <a:t>高ストレス者の割合が多い</a:t>
            </a:r>
            <a:endParaRPr lang="en-US" altLang="ja-JP" sz="1200" dirty="0">
              <a:solidFill>
                <a:srgbClr val="FF0000"/>
              </a:solidFill>
            </a:endParaRPr>
          </a:p>
          <a:p>
            <a:r>
              <a:rPr kumimoji="1" lang="ja-JP" altLang="en-US" sz="1200" dirty="0">
                <a:solidFill>
                  <a:srgbClr val="FF0000"/>
                </a:solidFill>
              </a:rPr>
              <a:t>　　　　↓</a:t>
            </a:r>
            <a:endParaRPr kumimoji="1" lang="en-US" altLang="ja-JP" sz="1200" dirty="0">
              <a:solidFill>
                <a:srgbClr val="FF0000"/>
              </a:solidFill>
            </a:endParaRPr>
          </a:p>
          <a:p>
            <a:r>
              <a:rPr lang="ja-JP" altLang="en-US" sz="1200" dirty="0">
                <a:solidFill>
                  <a:srgbClr val="FF0000"/>
                </a:solidFill>
              </a:rPr>
              <a:t>お勧めの対策</a:t>
            </a:r>
            <a:endParaRPr lang="en-US" altLang="ja-JP" sz="1200" dirty="0">
              <a:solidFill>
                <a:srgbClr val="FF0000"/>
              </a:solidFill>
            </a:endParaRPr>
          </a:p>
          <a:p>
            <a:r>
              <a:rPr kumimoji="1" lang="ja-JP" altLang="en-US" sz="1200" dirty="0">
                <a:solidFill>
                  <a:srgbClr val="FF0000"/>
                </a:solidFill>
              </a:rPr>
              <a:t>　・全員面談</a:t>
            </a:r>
            <a:endParaRPr kumimoji="1" lang="en-US" altLang="ja-JP" sz="1200" dirty="0">
              <a:solidFill>
                <a:srgbClr val="FF0000"/>
              </a:solidFill>
            </a:endParaRPr>
          </a:p>
          <a:p>
            <a:endParaRPr kumimoji="1" lang="ja-JP" altLang="en-US" dirty="0">
              <a:solidFill>
                <a:srgbClr val="FF0000"/>
              </a:solidFill>
            </a:endParaRPr>
          </a:p>
        </p:txBody>
      </p:sp>
      <p:sp>
        <p:nvSpPr>
          <p:cNvPr id="10" name="テキスト ボックス 9">
            <a:extLst>
              <a:ext uri="{FF2B5EF4-FFF2-40B4-BE49-F238E27FC236}">
                <a16:creationId xmlns:a16="http://schemas.microsoft.com/office/drawing/2014/main" id="{B7DC3B82-1B81-2E7C-8379-562DB1FABBC2}"/>
              </a:ext>
            </a:extLst>
          </p:cNvPr>
          <p:cNvSpPr txBox="1"/>
          <p:nvPr/>
        </p:nvSpPr>
        <p:spPr>
          <a:xfrm>
            <a:off x="5810176" y="5734200"/>
            <a:ext cx="2193229" cy="1015663"/>
          </a:xfrm>
          <a:prstGeom prst="rect">
            <a:avLst/>
          </a:prstGeom>
          <a:noFill/>
        </p:spPr>
        <p:txBody>
          <a:bodyPr wrap="none" rtlCol="0">
            <a:spAutoFit/>
          </a:bodyPr>
          <a:lstStyle/>
          <a:p>
            <a:r>
              <a:rPr kumimoji="1" lang="ja-JP" altLang="en-US" sz="1200" dirty="0">
                <a:solidFill>
                  <a:srgbClr val="FF0000"/>
                </a:solidFill>
              </a:rPr>
              <a:t>ストレスの原因が職場にあるが</a:t>
            </a:r>
            <a:endParaRPr kumimoji="1" lang="en-US" altLang="ja-JP" sz="1200" dirty="0">
              <a:solidFill>
                <a:srgbClr val="FF0000"/>
              </a:solidFill>
            </a:endParaRPr>
          </a:p>
          <a:p>
            <a:r>
              <a:rPr lang="ja-JP" altLang="en-US" sz="1200" dirty="0">
                <a:solidFill>
                  <a:srgbClr val="FF0000"/>
                </a:solidFill>
              </a:rPr>
              <a:t>高ストレス者の割合は少ない</a:t>
            </a:r>
            <a:endParaRPr lang="en-US" altLang="ja-JP" sz="1200" dirty="0">
              <a:solidFill>
                <a:srgbClr val="FF0000"/>
              </a:solidFill>
            </a:endParaRPr>
          </a:p>
          <a:p>
            <a:r>
              <a:rPr kumimoji="1" lang="ja-JP" altLang="en-US" sz="1200" dirty="0">
                <a:solidFill>
                  <a:srgbClr val="FF0000"/>
                </a:solidFill>
              </a:rPr>
              <a:t>　　　　　　　　↓</a:t>
            </a:r>
            <a:endParaRPr kumimoji="1" lang="en-US" altLang="ja-JP" sz="1200" dirty="0">
              <a:solidFill>
                <a:srgbClr val="FF0000"/>
              </a:solidFill>
            </a:endParaRPr>
          </a:p>
          <a:p>
            <a:r>
              <a:rPr lang="ja-JP" altLang="en-US" sz="1200" dirty="0">
                <a:solidFill>
                  <a:srgbClr val="FF0000"/>
                </a:solidFill>
              </a:rPr>
              <a:t>お勧めの対策</a:t>
            </a:r>
            <a:endParaRPr lang="en-US" altLang="ja-JP" sz="1200" dirty="0">
              <a:solidFill>
                <a:srgbClr val="FF0000"/>
              </a:solidFill>
            </a:endParaRPr>
          </a:p>
          <a:p>
            <a:r>
              <a:rPr kumimoji="1" lang="ja-JP" altLang="en-US" sz="1200" dirty="0">
                <a:solidFill>
                  <a:srgbClr val="FF0000"/>
                </a:solidFill>
              </a:rPr>
              <a:t>　・職場環境改善活動</a:t>
            </a:r>
            <a:endParaRPr kumimoji="1" lang="en-US" altLang="ja-JP" sz="1200" dirty="0">
              <a:solidFill>
                <a:srgbClr val="FF0000"/>
              </a:solidFill>
            </a:endParaRPr>
          </a:p>
        </p:txBody>
      </p:sp>
      <p:sp>
        <p:nvSpPr>
          <p:cNvPr id="11" name="テキスト ボックス 10">
            <a:extLst>
              <a:ext uri="{FF2B5EF4-FFF2-40B4-BE49-F238E27FC236}">
                <a16:creationId xmlns:a16="http://schemas.microsoft.com/office/drawing/2014/main" id="{EE9FC348-31E8-200F-7A5F-37D27D420874}"/>
              </a:ext>
            </a:extLst>
          </p:cNvPr>
          <p:cNvSpPr txBox="1"/>
          <p:nvPr/>
        </p:nvSpPr>
        <p:spPr>
          <a:xfrm>
            <a:off x="1074782" y="1835389"/>
            <a:ext cx="2162772" cy="1477328"/>
          </a:xfrm>
          <a:prstGeom prst="rect">
            <a:avLst/>
          </a:prstGeom>
          <a:noFill/>
        </p:spPr>
        <p:txBody>
          <a:bodyPr wrap="none" rtlCol="0">
            <a:spAutoFit/>
          </a:bodyPr>
          <a:lstStyle/>
          <a:p>
            <a:r>
              <a:rPr kumimoji="1" lang="ja-JP" altLang="en-US" sz="1200" dirty="0">
                <a:solidFill>
                  <a:srgbClr val="FF0000"/>
                </a:solidFill>
              </a:rPr>
              <a:t>ストレスの原因</a:t>
            </a:r>
            <a:r>
              <a:rPr lang="ja-JP" altLang="en-US" sz="1200" dirty="0">
                <a:solidFill>
                  <a:srgbClr val="FF0000"/>
                </a:solidFill>
              </a:rPr>
              <a:t>は</a:t>
            </a:r>
            <a:r>
              <a:rPr kumimoji="1" lang="ja-JP" altLang="en-US" sz="1200" dirty="0">
                <a:solidFill>
                  <a:srgbClr val="FF0000"/>
                </a:solidFill>
              </a:rPr>
              <a:t>職場</a:t>
            </a:r>
            <a:r>
              <a:rPr lang="ja-JP" altLang="en-US" sz="1200" dirty="0">
                <a:solidFill>
                  <a:srgbClr val="FF0000"/>
                </a:solidFill>
              </a:rPr>
              <a:t>ではなく</a:t>
            </a:r>
            <a:endParaRPr lang="en-US" altLang="ja-JP" sz="1200" dirty="0">
              <a:solidFill>
                <a:srgbClr val="FF0000"/>
              </a:solidFill>
            </a:endParaRPr>
          </a:p>
          <a:p>
            <a:r>
              <a:rPr lang="ja-JP" altLang="en-US" sz="1200" dirty="0">
                <a:solidFill>
                  <a:srgbClr val="FF0000"/>
                </a:solidFill>
              </a:rPr>
              <a:t>個人的な理由の可能性が高い</a:t>
            </a:r>
            <a:endParaRPr lang="en-US" altLang="ja-JP" sz="1200" dirty="0">
              <a:solidFill>
                <a:srgbClr val="FF0000"/>
              </a:solidFill>
            </a:endParaRPr>
          </a:p>
          <a:p>
            <a:r>
              <a:rPr lang="ja-JP" altLang="en-US" sz="1200" dirty="0">
                <a:solidFill>
                  <a:srgbClr val="FF0000"/>
                </a:solidFill>
              </a:rPr>
              <a:t>高ストレス者の割合が多い</a:t>
            </a:r>
            <a:endParaRPr lang="en-US" altLang="ja-JP" sz="1200" dirty="0">
              <a:solidFill>
                <a:srgbClr val="FF0000"/>
              </a:solidFill>
            </a:endParaRPr>
          </a:p>
          <a:p>
            <a:r>
              <a:rPr kumimoji="1" lang="ja-JP" altLang="en-US" sz="1200" dirty="0">
                <a:solidFill>
                  <a:srgbClr val="FF0000"/>
                </a:solidFill>
              </a:rPr>
              <a:t>　　　　↓</a:t>
            </a:r>
            <a:endParaRPr kumimoji="1" lang="en-US" altLang="ja-JP" sz="1200" dirty="0">
              <a:solidFill>
                <a:srgbClr val="FF0000"/>
              </a:solidFill>
            </a:endParaRPr>
          </a:p>
          <a:p>
            <a:r>
              <a:rPr lang="ja-JP" altLang="en-US" sz="1200" dirty="0">
                <a:solidFill>
                  <a:srgbClr val="FF0000"/>
                </a:solidFill>
              </a:rPr>
              <a:t>お勧めの対策</a:t>
            </a:r>
            <a:endParaRPr lang="en-US" altLang="ja-JP" sz="1200" dirty="0">
              <a:solidFill>
                <a:srgbClr val="FF0000"/>
              </a:solidFill>
            </a:endParaRPr>
          </a:p>
          <a:p>
            <a:r>
              <a:rPr kumimoji="1" lang="ja-JP" altLang="en-US" sz="1200" dirty="0">
                <a:solidFill>
                  <a:srgbClr val="FF0000"/>
                </a:solidFill>
              </a:rPr>
              <a:t>　・セルフケア研修</a:t>
            </a:r>
            <a:endParaRPr kumimoji="1" lang="en-US" altLang="ja-JP" sz="1200" dirty="0">
              <a:solidFill>
                <a:srgbClr val="FF0000"/>
              </a:solidFill>
            </a:endParaRPr>
          </a:p>
          <a:p>
            <a:endParaRPr kumimoji="1" lang="ja-JP" altLang="en-US" dirty="0">
              <a:solidFill>
                <a:srgbClr val="FF0000"/>
              </a:solidFill>
            </a:endParaRPr>
          </a:p>
        </p:txBody>
      </p:sp>
    </p:spTree>
    <p:extLst>
      <p:ext uri="{BB962C8B-B14F-4D97-AF65-F5344CB8AC3E}">
        <p14:creationId xmlns:p14="http://schemas.microsoft.com/office/powerpoint/2010/main" val="158639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B460ADC-1CA5-4E11-BBDA-991901CAB1FA}"/>
              </a:ext>
            </a:extLst>
          </p:cNvPr>
          <p:cNvSpPr>
            <a:spLocks noGrp="1"/>
          </p:cNvSpPr>
          <p:nvPr>
            <p:ph type="sldNum" sz="quarter" idx="12"/>
          </p:nvPr>
        </p:nvSpPr>
        <p:spPr/>
        <p:txBody>
          <a:bodyPr/>
          <a:lstStyle/>
          <a:p>
            <a:fld id="{AFBC7796-D4E4-4092-9FE9-43748644FBDA}" type="slidenum">
              <a:rPr kumimoji="1" lang="ja-JP" altLang="en-US" smtClean="0"/>
              <a:t>14</a:t>
            </a:fld>
            <a:endParaRPr kumimoji="1" lang="ja-JP" altLang="en-US"/>
          </a:p>
        </p:txBody>
      </p:sp>
      <p:sp>
        <p:nvSpPr>
          <p:cNvPr id="10" name="AutoShape 71">
            <a:extLst>
              <a:ext uri="{FF2B5EF4-FFF2-40B4-BE49-F238E27FC236}">
                <a16:creationId xmlns:a16="http://schemas.microsoft.com/office/drawing/2014/main" id="{72EBD2B2-96E0-453A-B98B-DD64774FD4F6}"/>
              </a:ext>
            </a:extLst>
          </p:cNvPr>
          <p:cNvSpPr>
            <a:spLocks noChangeArrowheads="1"/>
          </p:cNvSpPr>
          <p:nvPr/>
        </p:nvSpPr>
        <p:spPr bwMode="auto">
          <a:xfrm>
            <a:off x="504825" y="-20165"/>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①　部署別　分析結果</a:t>
            </a:r>
          </a:p>
        </p:txBody>
      </p:sp>
      <p:graphicFrame>
        <p:nvGraphicFramePr>
          <p:cNvPr id="13" name="表 12">
            <a:extLst>
              <a:ext uri="{FF2B5EF4-FFF2-40B4-BE49-F238E27FC236}">
                <a16:creationId xmlns:a16="http://schemas.microsoft.com/office/drawing/2014/main" id="{BD6FA143-019D-88D5-0DA8-F0450CFC470D}"/>
              </a:ext>
            </a:extLst>
          </p:cNvPr>
          <p:cNvGraphicFramePr>
            <a:graphicFrameLocks noGrp="1"/>
          </p:cNvGraphicFramePr>
          <p:nvPr>
            <p:extLst>
              <p:ext uri="{D42A27DB-BD31-4B8C-83A1-F6EECF244321}">
                <p14:modId xmlns:p14="http://schemas.microsoft.com/office/powerpoint/2010/main" val="3965016427"/>
              </p:ext>
            </p:extLst>
          </p:nvPr>
        </p:nvGraphicFramePr>
        <p:xfrm>
          <a:off x="194873" y="1245379"/>
          <a:ext cx="8753089" cy="2958702"/>
        </p:xfrm>
        <a:graphic>
          <a:graphicData uri="http://schemas.openxmlformats.org/drawingml/2006/table">
            <a:tbl>
              <a:tblPr/>
              <a:tblGrid>
                <a:gridCol w="1201305">
                  <a:extLst>
                    <a:ext uri="{9D8B030D-6E8A-4147-A177-3AD203B41FA5}">
                      <a16:colId xmlns:a16="http://schemas.microsoft.com/office/drawing/2014/main" val="3880415069"/>
                    </a:ext>
                  </a:extLst>
                </a:gridCol>
                <a:gridCol w="287492">
                  <a:extLst>
                    <a:ext uri="{9D8B030D-6E8A-4147-A177-3AD203B41FA5}">
                      <a16:colId xmlns:a16="http://schemas.microsoft.com/office/drawing/2014/main" val="119364345"/>
                    </a:ext>
                  </a:extLst>
                </a:gridCol>
                <a:gridCol w="318294">
                  <a:extLst>
                    <a:ext uri="{9D8B030D-6E8A-4147-A177-3AD203B41FA5}">
                      <a16:colId xmlns:a16="http://schemas.microsoft.com/office/drawing/2014/main" val="949825396"/>
                    </a:ext>
                  </a:extLst>
                </a:gridCol>
                <a:gridCol w="318294">
                  <a:extLst>
                    <a:ext uri="{9D8B030D-6E8A-4147-A177-3AD203B41FA5}">
                      <a16:colId xmlns:a16="http://schemas.microsoft.com/office/drawing/2014/main" val="354283718"/>
                    </a:ext>
                  </a:extLst>
                </a:gridCol>
                <a:gridCol w="318294">
                  <a:extLst>
                    <a:ext uri="{9D8B030D-6E8A-4147-A177-3AD203B41FA5}">
                      <a16:colId xmlns:a16="http://schemas.microsoft.com/office/drawing/2014/main" val="2455416568"/>
                    </a:ext>
                  </a:extLst>
                </a:gridCol>
                <a:gridCol w="318294">
                  <a:extLst>
                    <a:ext uri="{9D8B030D-6E8A-4147-A177-3AD203B41FA5}">
                      <a16:colId xmlns:a16="http://schemas.microsoft.com/office/drawing/2014/main" val="1301583518"/>
                    </a:ext>
                  </a:extLst>
                </a:gridCol>
                <a:gridCol w="318294">
                  <a:extLst>
                    <a:ext uri="{9D8B030D-6E8A-4147-A177-3AD203B41FA5}">
                      <a16:colId xmlns:a16="http://schemas.microsoft.com/office/drawing/2014/main" val="2049145913"/>
                    </a:ext>
                  </a:extLst>
                </a:gridCol>
                <a:gridCol w="318294">
                  <a:extLst>
                    <a:ext uri="{9D8B030D-6E8A-4147-A177-3AD203B41FA5}">
                      <a16:colId xmlns:a16="http://schemas.microsoft.com/office/drawing/2014/main" val="3223166252"/>
                    </a:ext>
                  </a:extLst>
                </a:gridCol>
                <a:gridCol w="318294">
                  <a:extLst>
                    <a:ext uri="{9D8B030D-6E8A-4147-A177-3AD203B41FA5}">
                      <a16:colId xmlns:a16="http://schemas.microsoft.com/office/drawing/2014/main" val="2335784782"/>
                    </a:ext>
                  </a:extLst>
                </a:gridCol>
                <a:gridCol w="318294">
                  <a:extLst>
                    <a:ext uri="{9D8B030D-6E8A-4147-A177-3AD203B41FA5}">
                      <a16:colId xmlns:a16="http://schemas.microsoft.com/office/drawing/2014/main" val="8247766"/>
                    </a:ext>
                  </a:extLst>
                </a:gridCol>
                <a:gridCol w="318294">
                  <a:extLst>
                    <a:ext uri="{9D8B030D-6E8A-4147-A177-3AD203B41FA5}">
                      <a16:colId xmlns:a16="http://schemas.microsoft.com/office/drawing/2014/main" val="3948620624"/>
                    </a:ext>
                  </a:extLst>
                </a:gridCol>
                <a:gridCol w="318294">
                  <a:extLst>
                    <a:ext uri="{9D8B030D-6E8A-4147-A177-3AD203B41FA5}">
                      <a16:colId xmlns:a16="http://schemas.microsoft.com/office/drawing/2014/main" val="35070485"/>
                    </a:ext>
                  </a:extLst>
                </a:gridCol>
                <a:gridCol w="318294">
                  <a:extLst>
                    <a:ext uri="{9D8B030D-6E8A-4147-A177-3AD203B41FA5}">
                      <a16:colId xmlns:a16="http://schemas.microsoft.com/office/drawing/2014/main" val="2377407651"/>
                    </a:ext>
                  </a:extLst>
                </a:gridCol>
                <a:gridCol w="318294">
                  <a:extLst>
                    <a:ext uri="{9D8B030D-6E8A-4147-A177-3AD203B41FA5}">
                      <a16:colId xmlns:a16="http://schemas.microsoft.com/office/drawing/2014/main" val="3652478998"/>
                    </a:ext>
                  </a:extLst>
                </a:gridCol>
                <a:gridCol w="318294">
                  <a:extLst>
                    <a:ext uri="{9D8B030D-6E8A-4147-A177-3AD203B41FA5}">
                      <a16:colId xmlns:a16="http://schemas.microsoft.com/office/drawing/2014/main" val="2150752614"/>
                    </a:ext>
                  </a:extLst>
                </a:gridCol>
                <a:gridCol w="318294">
                  <a:extLst>
                    <a:ext uri="{9D8B030D-6E8A-4147-A177-3AD203B41FA5}">
                      <a16:colId xmlns:a16="http://schemas.microsoft.com/office/drawing/2014/main" val="526165714"/>
                    </a:ext>
                  </a:extLst>
                </a:gridCol>
                <a:gridCol w="318294">
                  <a:extLst>
                    <a:ext uri="{9D8B030D-6E8A-4147-A177-3AD203B41FA5}">
                      <a16:colId xmlns:a16="http://schemas.microsoft.com/office/drawing/2014/main" val="2278584125"/>
                    </a:ext>
                  </a:extLst>
                </a:gridCol>
                <a:gridCol w="318294">
                  <a:extLst>
                    <a:ext uri="{9D8B030D-6E8A-4147-A177-3AD203B41FA5}">
                      <a16:colId xmlns:a16="http://schemas.microsoft.com/office/drawing/2014/main" val="79572231"/>
                    </a:ext>
                  </a:extLst>
                </a:gridCol>
                <a:gridCol w="318294">
                  <a:extLst>
                    <a:ext uri="{9D8B030D-6E8A-4147-A177-3AD203B41FA5}">
                      <a16:colId xmlns:a16="http://schemas.microsoft.com/office/drawing/2014/main" val="3493844676"/>
                    </a:ext>
                  </a:extLst>
                </a:gridCol>
                <a:gridCol w="318294">
                  <a:extLst>
                    <a:ext uri="{9D8B030D-6E8A-4147-A177-3AD203B41FA5}">
                      <a16:colId xmlns:a16="http://schemas.microsoft.com/office/drawing/2014/main" val="3994751798"/>
                    </a:ext>
                  </a:extLst>
                </a:gridCol>
                <a:gridCol w="318294">
                  <a:extLst>
                    <a:ext uri="{9D8B030D-6E8A-4147-A177-3AD203B41FA5}">
                      <a16:colId xmlns:a16="http://schemas.microsoft.com/office/drawing/2014/main" val="1649447552"/>
                    </a:ext>
                  </a:extLst>
                </a:gridCol>
                <a:gridCol w="318294">
                  <a:extLst>
                    <a:ext uri="{9D8B030D-6E8A-4147-A177-3AD203B41FA5}">
                      <a16:colId xmlns:a16="http://schemas.microsoft.com/office/drawing/2014/main" val="807573575"/>
                    </a:ext>
                  </a:extLst>
                </a:gridCol>
                <a:gridCol w="318294">
                  <a:extLst>
                    <a:ext uri="{9D8B030D-6E8A-4147-A177-3AD203B41FA5}">
                      <a16:colId xmlns:a16="http://schemas.microsoft.com/office/drawing/2014/main" val="1674902674"/>
                    </a:ext>
                  </a:extLst>
                </a:gridCol>
                <a:gridCol w="296471">
                  <a:extLst>
                    <a:ext uri="{9D8B030D-6E8A-4147-A177-3AD203B41FA5}">
                      <a16:colId xmlns:a16="http://schemas.microsoft.com/office/drawing/2014/main" val="3492858165"/>
                    </a:ext>
                  </a:extLst>
                </a:gridCol>
                <a:gridCol w="283647">
                  <a:extLst>
                    <a:ext uri="{9D8B030D-6E8A-4147-A177-3AD203B41FA5}">
                      <a16:colId xmlns:a16="http://schemas.microsoft.com/office/drawing/2014/main" val="3012754570"/>
                    </a:ext>
                  </a:extLst>
                </a:gridCol>
              </a:tblGrid>
              <a:tr h="290098">
                <a:tc rowSpan="2">
                  <a:txBody>
                    <a:bodyPr/>
                    <a:lstStyle/>
                    <a:p>
                      <a:pPr algn="ctr" fontAlgn="ctr"/>
                      <a:r>
                        <a:rPr lang="ja-JP" altLang="en-US" sz="900" b="1" i="0" u="none" strike="noStrike" dirty="0">
                          <a:solidFill>
                            <a:srgbClr val="444444"/>
                          </a:solidFill>
                          <a:effectLst/>
                          <a:latin typeface="Arial" panose="020B0604020202020204" pitchFamily="34" charset="0"/>
                          <a:ea typeface="游ゴシック" panose="020B0400000000000000" pitchFamily="50" charset="-128"/>
                        </a:rPr>
                        <a:t>　</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EED"/>
                    </a:solidFill>
                  </a:tcPr>
                </a:tc>
                <a:tc rowSpan="2">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受検人数</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EED"/>
                    </a:solidFill>
                  </a:tcPr>
                </a:tc>
                <a:tc gridSpan="9">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仕事上でのストレスの原因</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6">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ストレスによる心身の反応</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FA5"/>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その他のストレス要因</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F2B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3">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健康リスク</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DC9"/>
                    </a:solidFill>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r>
                        <a:rPr lang="ja-JP" altLang="en-US" sz="800" b="1" i="0" u="none" strike="noStrike" dirty="0">
                          <a:solidFill>
                            <a:schemeClr val="tx1">
                              <a:lumMod val="75000"/>
                              <a:lumOff val="25000"/>
                            </a:schemeClr>
                          </a:solidFill>
                          <a:effectLst/>
                          <a:latin typeface="ＭＳ ゴシック" panose="020B0609070205080204" pitchFamily="49" charset="-128"/>
                          <a:ea typeface="ＭＳ ゴシック" panose="020B0609070205080204" pitchFamily="49" charset="-128"/>
                        </a:rPr>
                        <a:t>高ストレス者の割合</a:t>
                      </a:r>
                    </a:p>
                  </a:txBody>
                  <a:tcPr marL="4768" marR="4768" marT="4768" marB="0" vert="eaVert"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1"/>
                    </a:solidFill>
                  </a:tcPr>
                </a:tc>
                <a:extLst>
                  <a:ext uri="{0D108BD9-81ED-4DB2-BD59-A6C34878D82A}">
                    <a16:rowId xmlns:a16="http://schemas.microsoft.com/office/drawing/2014/main" val="314376509"/>
                  </a:ext>
                </a:extLst>
              </a:tr>
              <a:tr h="1357110">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仕事の量</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dirty="0">
                          <a:solidFill>
                            <a:srgbClr val="444444"/>
                          </a:solidFill>
                          <a:effectLst/>
                          <a:latin typeface="ＭＳ ゴシック" panose="020B0609070205080204" pitchFamily="49" charset="-128"/>
                          <a:ea typeface="ＭＳ ゴシック" panose="020B0609070205080204" pitchFamily="49" charset="-128"/>
                        </a:rPr>
                        <a:t>仕事の質</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dirty="0">
                          <a:solidFill>
                            <a:srgbClr val="444444"/>
                          </a:solidFill>
                          <a:effectLst/>
                          <a:latin typeface="ＭＳ ゴシック" panose="020B0609070205080204" pitchFamily="49" charset="-128"/>
                          <a:ea typeface="ＭＳ ゴシック" panose="020B0609070205080204" pitchFamily="49" charset="-128"/>
                        </a:rPr>
                        <a:t>身体的負担</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対人関係</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職場環境</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dirty="0">
                          <a:solidFill>
                            <a:srgbClr val="444444"/>
                          </a:solidFill>
                          <a:effectLst/>
                          <a:latin typeface="ＭＳ ゴシック" panose="020B0609070205080204" pitchFamily="49" charset="-128"/>
                          <a:ea typeface="ＭＳ ゴシック" panose="020B0609070205080204" pitchFamily="49" charset="-128"/>
                        </a:rPr>
                        <a:t>コントロール</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技能の活用</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適性度</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働きがい</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FFFF"/>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活気の低下</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FA5"/>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イライラ感</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FA5"/>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疲労感</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FA5"/>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不安感</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FA5"/>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抑うつ感</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FA5"/>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身体愁訴</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FA5"/>
                    </a:solidFill>
                  </a:tcPr>
                </a:tc>
                <a:tc>
                  <a:txBody>
                    <a:bodyPr/>
                    <a:lstStyle/>
                    <a:p>
                      <a:pPr algn="ctr" fontAlgn="ctr"/>
                      <a:r>
                        <a:rPr lang="ja-JP" altLang="en-US" sz="700" b="1" i="0" u="none" strike="noStrike" dirty="0">
                          <a:solidFill>
                            <a:srgbClr val="444444"/>
                          </a:solidFill>
                          <a:effectLst/>
                          <a:latin typeface="ＭＳ ゴシック" panose="020B0609070205080204" pitchFamily="49" charset="-128"/>
                          <a:ea typeface="ＭＳ ゴシック" panose="020B0609070205080204" pitchFamily="49" charset="-128"/>
                        </a:rPr>
                        <a:t>上司からのサポート不足</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2B2"/>
                    </a:solidFill>
                  </a:tcPr>
                </a:tc>
                <a:tc>
                  <a:txBody>
                    <a:bodyPr/>
                    <a:lstStyle/>
                    <a:p>
                      <a:pPr algn="ctr" fontAlgn="ctr"/>
                      <a:r>
                        <a:rPr lang="ja-JP" altLang="en-US" sz="700" b="1" i="0" u="none" strike="noStrike" dirty="0">
                          <a:solidFill>
                            <a:srgbClr val="444444"/>
                          </a:solidFill>
                          <a:effectLst/>
                          <a:latin typeface="ＭＳ ゴシック" panose="020B0609070205080204" pitchFamily="49" charset="-128"/>
                          <a:ea typeface="ＭＳ ゴシック" panose="020B0609070205080204" pitchFamily="49" charset="-128"/>
                        </a:rPr>
                        <a:t>同僚からのサポート不足</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2B2"/>
                    </a:solidFill>
                  </a:tcPr>
                </a:tc>
                <a:tc>
                  <a:txBody>
                    <a:bodyPr/>
                    <a:lstStyle/>
                    <a:p>
                      <a:pPr algn="ctr" fontAlgn="ctr"/>
                      <a:r>
                        <a:rPr lang="ja-JP" altLang="en-US" sz="700" b="1" i="0" u="none" strike="noStrike" dirty="0">
                          <a:solidFill>
                            <a:srgbClr val="444444"/>
                          </a:solidFill>
                          <a:effectLst/>
                          <a:latin typeface="ＭＳ ゴシック" panose="020B0609070205080204" pitchFamily="49" charset="-128"/>
                          <a:ea typeface="ＭＳ ゴシック" panose="020B0609070205080204" pitchFamily="49" charset="-128"/>
                        </a:rPr>
                        <a:t>家族や友人からのサポート不足</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2B2"/>
                    </a:solidFill>
                  </a:tcPr>
                </a:tc>
                <a:tc>
                  <a:txBody>
                    <a:bodyPr/>
                    <a:lstStyle/>
                    <a:p>
                      <a:pPr algn="ctr" fontAlgn="ctr"/>
                      <a:r>
                        <a:rPr lang="ja-JP" altLang="en-US" sz="700" b="1" i="0" u="none" strike="noStrike" dirty="0">
                          <a:solidFill>
                            <a:srgbClr val="444444"/>
                          </a:solidFill>
                          <a:effectLst/>
                          <a:latin typeface="ＭＳ ゴシック" panose="020B0609070205080204" pitchFamily="49" charset="-128"/>
                          <a:ea typeface="ＭＳ ゴシック" panose="020B0609070205080204" pitchFamily="49" charset="-128"/>
                        </a:rPr>
                        <a:t>仕事や生活への不満</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F2B2"/>
                    </a:solidFill>
                  </a:tcPr>
                </a:tc>
                <a:tc>
                  <a:txBody>
                    <a:bodyPr/>
                    <a:lstStyle/>
                    <a:p>
                      <a:pPr algn="ctr" fontAlgn="ctr"/>
                      <a:r>
                        <a:rPr lang="ja-JP" altLang="en-US" sz="800" b="1" i="0" u="none" strike="noStrike" dirty="0">
                          <a:solidFill>
                            <a:srgbClr val="444444"/>
                          </a:solidFill>
                          <a:effectLst/>
                          <a:latin typeface="ＭＳ ゴシック" panose="020B0609070205080204" pitchFamily="49" charset="-128"/>
                          <a:ea typeface="ＭＳ ゴシック" panose="020B0609070205080204" pitchFamily="49" charset="-128"/>
                        </a:rPr>
                        <a:t>量・コント ロール</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DC9"/>
                    </a:solidFill>
                  </a:tcPr>
                </a:tc>
                <a:tc>
                  <a:txBody>
                    <a:bodyPr/>
                    <a:lstStyle/>
                    <a:p>
                      <a:pPr algn="ctr" fontAlgn="ctr"/>
                      <a:r>
                        <a:rPr lang="ja-JP" altLang="en-US" sz="800" b="1" i="0" u="none" strike="noStrike">
                          <a:solidFill>
                            <a:srgbClr val="444444"/>
                          </a:solidFill>
                          <a:effectLst/>
                          <a:latin typeface="ＭＳ ゴシック" panose="020B0609070205080204" pitchFamily="49" charset="-128"/>
                          <a:ea typeface="ＭＳ ゴシック" panose="020B0609070205080204" pitchFamily="49" charset="-128"/>
                        </a:rPr>
                        <a:t>職場の支援</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DC9"/>
                    </a:solidFill>
                  </a:tcPr>
                </a:tc>
                <a:tc>
                  <a:txBody>
                    <a:bodyPr/>
                    <a:lstStyle/>
                    <a:p>
                      <a:pPr algn="ctr" fontAlgn="ctr"/>
                      <a:r>
                        <a:rPr lang="ja-JP" altLang="en-US" sz="800" b="1" i="0" u="none" strike="noStrike" dirty="0">
                          <a:solidFill>
                            <a:srgbClr val="444444"/>
                          </a:solidFill>
                          <a:effectLst/>
                          <a:latin typeface="ＭＳ ゴシック" panose="020B0609070205080204" pitchFamily="49" charset="-128"/>
                          <a:ea typeface="ＭＳ ゴシック" panose="020B0609070205080204" pitchFamily="49" charset="-128"/>
                        </a:rPr>
                        <a:t>総合健康リスク</a:t>
                      </a:r>
                    </a:p>
                  </a:txBody>
                  <a:tcPr marL="4768" marR="4768" marT="4768" marB="0" vert="ea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DC9"/>
                    </a:solidFill>
                  </a:tcPr>
                </a:tc>
                <a:tc vMerge="1">
                  <a:txBody>
                    <a:bodyPr/>
                    <a:lstStyle/>
                    <a:p>
                      <a:endParaRPr kumimoji="1" lang="ja-JP" altLang="en-US"/>
                    </a:p>
                  </a:txBody>
                  <a:tcPr/>
                </a:tc>
                <a:extLst>
                  <a:ext uri="{0D108BD9-81ED-4DB2-BD59-A6C34878D82A}">
                    <a16:rowId xmlns:a16="http://schemas.microsoft.com/office/drawing/2014/main" val="3990667718"/>
                  </a:ext>
                </a:extLst>
              </a:tr>
              <a:tr h="223619">
                <a:tc>
                  <a:txBody>
                    <a:bodyPr/>
                    <a:lstStyle/>
                    <a:p>
                      <a:pPr algn="l" fontAlgn="ctr"/>
                      <a:r>
                        <a:rPr lang="ja-JP" altLang="en-US" sz="1200" b="1" i="0" u="none" strike="noStrike">
                          <a:solidFill>
                            <a:srgbClr val="444444"/>
                          </a:solidFill>
                          <a:effectLst/>
                          <a:latin typeface="Arial" panose="020B0604020202020204" pitchFamily="34" charset="0"/>
                          <a:ea typeface="游ゴシック" panose="020B0400000000000000" pitchFamily="50" charset="-128"/>
                        </a:rPr>
                        <a:t>全体 </a:t>
                      </a:r>
                      <a:r>
                        <a:rPr lang="en-US" altLang="ja-JP" sz="1200" b="1" i="0" u="none" strike="noStrike">
                          <a:solidFill>
                            <a:srgbClr val="444444"/>
                          </a:solidFill>
                          <a:effectLst/>
                          <a:latin typeface="Arial" panose="020B0604020202020204" pitchFamily="34" charset="0"/>
                          <a:ea typeface="游ゴシック" panose="020B0400000000000000" pitchFamily="50" charset="-128"/>
                        </a:rPr>
                        <a:t>(337)</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EED"/>
                    </a:solidFill>
                  </a:tcPr>
                </a:tc>
                <a:tc>
                  <a:txBody>
                    <a:bodyPr/>
                    <a:lstStyle/>
                    <a:p>
                      <a:pPr algn="r" fontAlgn="ctr"/>
                      <a:r>
                        <a:rPr lang="en-US" altLang="ja-JP" sz="1050" b="1" i="0" u="none" strike="noStrike" dirty="0">
                          <a:solidFill>
                            <a:srgbClr val="444444"/>
                          </a:solidFill>
                          <a:effectLst/>
                          <a:latin typeface="Arial" panose="020B0604020202020204" pitchFamily="34" charset="0"/>
                          <a:ea typeface="游ゴシック" panose="020B0400000000000000" pitchFamily="50" charset="-128"/>
                        </a:rPr>
                        <a:t>241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87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105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91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r>
                        <a:rPr lang="en-US" altLang="ja-JP" sz="1050" b="1" i="0" u="none" strike="noStrike" dirty="0">
                          <a:solidFill>
                            <a:srgbClr val="FF0000"/>
                          </a:solidFill>
                          <a:effectLst/>
                          <a:latin typeface="游ゴシック" panose="020B0400000000000000" pitchFamily="50" charset="-128"/>
                          <a:ea typeface="游ゴシック" panose="020B0400000000000000" pitchFamily="50" charset="-128"/>
                        </a:rPr>
                        <a:t>14.5 </a:t>
                      </a:r>
                    </a:p>
                  </a:txBody>
                  <a:tcPr marL="4768" marR="4768" marT="476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7478278"/>
                  </a:ext>
                </a:extLst>
              </a:tr>
              <a:tr h="217575">
                <a:tc>
                  <a:txBody>
                    <a:bodyPr/>
                    <a:lstStyle/>
                    <a:p>
                      <a:pPr algn="l" fontAlgn="ctr"/>
                      <a:r>
                        <a:rPr lang="ja-JP" altLang="en-US" sz="1200" b="1" i="0" u="none" strike="noStrike" dirty="0">
                          <a:solidFill>
                            <a:srgbClr val="444444"/>
                          </a:solidFill>
                          <a:effectLst/>
                          <a:latin typeface="Arial" panose="020B0604020202020204" pitchFamily="34" charset="0"/>
                          <a:ea typeface="游ゴシック" panose="020B0400000000000000" pitchFamily="50" charset="-128"/>
                        </a:rPr>
                        <a:t>事業部 </a:t>
                      </a:r>
                      <a:r>
                        <a:rPr lang="en-US" altLang="ja-JP" sz="1200" b="1" i="0" u="none" strike="noStrike" dirty="0">
                          <a:solidFill>
                            <a:srgbClr val="444444"/>
                          </a:solidFill>
                          <a:effectLst/>
                          <a:latin typeface="Arial" panose="020B0604020202020204" pitchFamily="34" charset="0"/>
                          <a:ea typeface="游ゴシック" panose="020B0400000000000000" pitchFamily="50" charset="-128"/>
                        </a:rPr>
                        <a:t>(110)</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ED"/>
                    </a:solidFill>
                  </a:tcPr>
                </a:tc>
                <a:tc>
                  <a:txBody>
                    <a:bodyPr/>
                    <a:lstStyle/>
                    <a:p>
                      <a:pPr algn="r" fontAlgn="ctr"/>
                      <a:r>
                        <a:rPr lang="en-US" altLang="ja-JP" sz="1050" b="1" i="0" u="none" strike="noStrike" dirty="0">
                          <a:solidFill>
                            <a:srgbClr val="444444"/>
                          </a:solidFill>
                          <a:effectLst/>
                          <a:latin typeface="Arial" panose="020B0604020202020204" pitchFamily="34" charset="0"/>
                          <a:ea typeface="游ゴシック" panose="020B0400000000000000" pitchFamily="50" charset="-128"/>
                        </a:rPr>
                        <a:t>72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88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101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88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050" b="1" i="0" u="none" strike="noStrike" dirty="0">
                          <a:solidFill>
                            <a:srgbClr val="FF0000"/>
                          </a:solidFill>
                          <a:effectLst/>
                          <a:latin typeface="游ゴシック" panose="020B0400000000000000" pitchFamily="50" charset="-128"/>
                          <a:ea typeface="游ゴシック" panose="020B0400000000000000" pitchFamily="50" charset="-128"/>
                        </a:rPr>
                        <a:t>16.6 </a:t>
                      </a:r>
                    </a:p>
                  </a:txBody>
                  <a:tcPr marL="4768" marR="4768" marT="476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2654938"/>
                  </a:ext>
                </a:extLst>
              </a:tr>
              <a:tr h="217575">
                <a:tc>
                  <a:txBody>
                    <a:bodyPr/>
                    <a:lstStyle/>
                    <a:p>
                      <a:pPr algn="l" fontAlgn="ctr"/>
                      <a:r>
                        <a:rPr lang="ja-JP" altLang="en-US" sz="1200" b="1" i="0" u="none" strike="noStrike">
                          <a:solidFill>
                            <a:srgbClr val="444444"/>
                          </a:solidFill>
                          <a:effectLst/>
                          <a:latin typeface="Arial" panose="020B0604020202020204" pitchFamily="34" charset="0"/>
                          <a:ea typeface="游ゴシック" panose="020B0400000000000000" pitchFamily="50" charset="-128"/>
                        </a:rPr>
                        <a:t>企画推進室 </a:t>
                      </a:r>
                      <a:r>
                        <a:rPr lang="en-US" altLang="ja-JP" sz="1200" b="1" i="0" u="none" strike="noStrike">
                          <a:solidFill>
                            <a:srgbClr val="444444"/>
                          </a:solidFill>
                          <a:effectLst/>
                          <a:latin typeface="Arial" panose="020B0604020202020204" pitchFamily="34" charset="0"/>
                          <a:ea typeface="游ゴシック" panose="020B0400000000000000" pitchFamily="50" charset="-128"/>
                        </a:rPr>
                        <a:t>(17)</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ED"/>
                    </a:solidFill>
                  </a:tcPr>
                </a:tc>
                <a:tc>
                  <a:txBody>
                    <a:bodyPr/>
                    <a:lstStyle/>
                    <a:p>
                      <a:pPr algn="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14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85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101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85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050" b="1" i="0" u="none" strike="noStrike" dirty="0">
                          <a:solidFill>
                            <a:srgbClr val="FF0000"/>
                          </a:solidFill>
                          <a:effectLst/>
                          <a:latin typeface="游ゴシック" panose="020B0400000000000000" pitchFamily="50" charset="-128"/>
                          <a:ea typeface="游ゴシック" panose="020B0400000000000000" pitchFamily="50" charset="-128"/>
                        </a:rPr>
                        <a:t>14.3 </a:t>
                      </a:r>
                    </a:p>
                  </a:txBody>
                  <a:tcPr marL="4768" marR="4768" marT="476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3562658"/>
                  </a:ext>
                </a:extLst>
              </a:tr>
              <a:tr h="217575">
                <a:tc>
                  <a:txBody>
                    <a:bodyPr/>
                    <a:lstStyle/>
                    <a:p>
                      <a:pPr algn="l" fontAlgn="ctr"/>
                      <a:r>
                        <a:rPr lang="ja-JP" altLang="en-US" sz="1200" b="1" i="0" u="none" strike="noStrike">
                          <a:solidFill>
                            <a:srgbClr val="444444"/>
                          </a:solidFill>
                          <a:effectLst/>
                          <a:latin typeface="Arial" panose="020B0604020202020204" pitchFamily="34" charset="0"/>
                          <a:ea typeface="游ゴシック" panose="020B0400000000000000" pitchFamily="50" charset="-128"/>
                        </a:rPr>
                        <a:t>工務部 </a:t>
                      </a:r>
                      <a:r>
                        <a:rPr lang="en-US" altLang="ja-JP" sz="1200" b="1" i="0" u="none" strike="noStrike">
                          <a:solidFill>
                            <a:srgbClr val="444444"/>
                          </a:solidFill>
                          <a:effectLst/>
                          <a:latin typeface="Arial" panose="020B0604020202020204" pitchFamily="34" charset="0"/>
                          <a:ea typeface="游ゴシック" panose="020B0400000000000000" pitchFamily="50" charset="-128"/>
                        </a:rPr>
                        <a:t>(71)</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ED"/>
                    </a:solidFill>
                  </a:tcPr>
                </a:tc>
                <a:tc>
                  <a:txBody>
                    <a:bodyPr/>
                    <a:lstStyle/>
                    <a:p>
                      <a:pPr algn="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48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94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105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98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050" b="1" i="0" u="none" strike="noStrike" dirty="0">
                          <a:solidFill>
                            <a:srgbClr val="FF0000"/>
                          </a:solidFill>
                          <a:effectLst/>
                          <a:latin typeface="游ゴシック" panose="020B0400000000000000" pitchFamily="50" charset="-128"/>
                          <a:ea typeface="游ゴシック" panose="020B0400000000000000" pitchFamily="50" charset="-128"/>
                        </a:rPr>
                        <a:t>16.7 </a:t>
                      </a:r>
                    </a:p>
                  </a:txBody>
                  <a:tcPr marL="4768" marR="4768" marT="476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6154841"/>
                  </a:ext>
                </a:extLst>
              </a:tr>
              <a:tr h="217575">
                <a:tc>
                  <a:txBody>
                    <a:bodyPr/>
                    <a:lstStyle/>
                    <a:p>
                      <a:pPr algn="l" fontAlgn="ctr"/>
                      <a:r>
                        <a:rPr lang="ja-JP" altLang="en-US" sz="1200" b="1" i="0" u="none" strike="noStrike">
                          <a:solidFill>
                            <a:srgbClr val="444444"/>
                          </a:solidFill>
                          <a:effectLst/>
                          <a:latin typeface="Arial" panose="020B0604020202020204" pitchFamily="34" charset="0"/>
                          <a:ea typeface="游ゴシック" panose="020B0400000000000000" pitchFamily="50" charset="-128"/>
                        </a:rPr>
                        <a:t>施設部 </a:t>
                      </a:r>
                      <a:r>
                        <a:rPr lang="en-US" altLang="ja-JP" sz="1200" b="1" i="0" u="none" strike="noStrike">
                          <a:solidFill>
                            <a:srgbClr val="444444"/>
                          </a:solidFill>
                          <a:effectLst/>
                          <a:latin typeface="Arial" panose="020B0604020202020204" pitchFamily="34" charset="0"/>
                          <a:ea typeface="游ゴシック" panose="020B0400000000000000" pitchFamily="50" charset="-128"/>
                        </a:rPr>
                        <a:t>(121)</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ED"/>
                    </a:solidFill>
                  </a:tcPr>
                </a:tc>
                <a:tc>
                  <a:txBody>
                    <a:bodyPr/>
                    <a:lstStyle/>
                    <a:p>
                      <a:pPr algn="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91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84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109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91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050" b="1" i="0" u="none" strike="noStrike" dirty="0">
                          <a:solidFill>
                            <a:srgbClr val="FF0000"/>
                          </a:solidFill>
                          <a:effectLst/>
                          <a:latin typeface="游ゴシック" panose="020B0400000000000000" pitchFamily="50" charset="-128"/>
                          <a:ea typeface="游ゴシック" panose="020B0400000000000000" pitchFamily="50" charset="-128"/>
                        </a:rPr>
                        <a:t>13.2 </a:t>
                      </a:r>
                    </a:p>
                  </a:txBody>
                  <a:tcPr marL="4768" marR="4768" marT="476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9722208"/>
                  </a:ext>
                </a:extLst>
              </a:tr>
              <a:tr h="217575">
                <a:tc>
                  <a:txBody>
                    <a:bodyPr/>
                    <a:lstStyle/>
                    <a:p>
                      <a:pPr algn="l" fontAlgn="ctr"/>
                      <a:r>
                        <a:rPr lang="ja-JP" altLang="en-US" sz="1200" b="1" i="0" u="none" strike="noStrike" dirty="0">
                          <a:solidFill>
                            <a:srgbClr val="444444"/>
                          </a:solidFill>
                          <a:effectLst/>
                          <a:latin typeface="Arial" panose="020B0604020202020204" pitchFamily="34" charset="0"/>
                          <a:ea typeface="游ゴシック" panose="020B0400000000000000" pitchFamily="50" charset="-128"/>
                        </a:rPr>
                        <a:t>総務部 </a:t>
                      </a:r>
                      <a:r>
                        <a:rPr lang="en-US" altLang="ja-JP" sz="1200" b="1" i="0" u="none" strike="noStrike" dirty="0">
                          <a:solidFill>
                            <a:srgbClr val="444444"/>
                          </a:solidFill>
                          <a:effectLst/>
                          <a:latin typeface="Arial" panose="020B0604020202020204" pitchFamily="34" charset="0"/>
                          <a:ea typeface="游ゴシック" panose="020B0400000000000000" pitchFamily="50" charset="-128"/>
                        </a:rPr>
                        <a:t>(18)</a:t>
                      </a:r>
                    </a:p>
                  </a:txBody>
                  <a:tcPr marL="4768" marR="4768" marT="476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EED"/>
                    </a:solidFill>
                  </a:tcPr>
                </a:tc>
                <a:tc>
                  <a:txBody>
                    <a:bodyPr/>
                    <a:lstStyle/>
                    <a:p>
                      <a:pPr algn="r" fontAlgn="ctr"/>
                      <a:r>
                        <a:rPr lang="en-US" altLang="ja-JP" sz="1050" b="1" i="0" u="none" strike="noStrike">
                          <a:solidFill>
                            <a:srgbClr val="444444"/>
                          </a:solidFill>
                          <a:effectLst/>
                          <a:latin typeface="Arial" panose="020B0604020202020204" pitchFamily="34" charset="0"/>
                          <a:ea typeface="游ゴシック" panose="020B0400000000000000" pitchFamily="50" charset="-128"/>
                        </a:rPr>
                        <a:t>16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2.6</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3.1</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2.5</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00B0F0"/>
                          </a:solidFill>
                          <a:effectLst/>
                          <a:latin typeface="Arial" panose="020B0604020202020204" pitchFamily="34" charset="0"/>
                          <a:ea typeface="游ゴシック" panose="020B0400000000000000" pitchFamily="50" charset="-128"/>
                        </a:rPr>
                        <a:t>2.4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3.2</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2.9</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3.3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dirty="0">
                          <a:solidFill>
                            <a:srgbClr val="444444"/>
                          </a:solidFill>
                          <a:effectLst/>
                          <a:latin typeface="Arial" panose="020B0604020202020204" pitchFamily="34" charset="0"/>
                          <a:ea typeface="游ゴシック" panose="020B0400000000000000" pitchFamily="50" charset="-128"/>
                        </a:rPr>
                        <a:t>3</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2.8</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84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FF0000"/>
                          </a:solidFill>
                          <a:effectLst/>
                          <a:latin typeface="Arial" panose="020B0604020202020204" pitchFamily="34" charset="0"/>
                          <a:ea typeface="游ゴシック" panose="020B0400000000000000" pitchFamily="50" charset="-128"/>
                        </a:rPr>
                        <a:t>104</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altLang="ja-JP" sz="1050" b="1" i="0" u="none" strike="noStrike">
                          <a:solidFill>
                            <a:srgbClr val="00B0F0"/>
                          </a:solidFill>
                          <a:effectLst/>
                          <a:latin typeface="Arial" panose="020B0604020202020204" pitchFamily="34" charset="0"/>
                          <a:ea typeface="游ゴシック" panose="020B0400000000000000" pitchFamily="50" charset="-128"/>
                        </a:rPr>
                        <a:t>87</a:t>
                      </a:r>
                    </a:p>
                  </a:txBody>
                  <a:tcPr marL="4768" marR="4768" marT="47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altLang="ja-JP" sz="1050" b="1" i="0" u="none" strike="noStrike" dirty="0">
                          <a:solidFill>
                            <a:srgbClr val="00B0F0"/>
                          </a:solidFill>
                          <a:effectLst/>
                          <a:latin typeface="游ゴシック" panose="020B0400000000000000" pitchFamily="50" charset="-128"/>
                          <a:ea typeface="游ゴシック" panose="020B0400000000000000" pitchFamily="50" charset="-128"/>
                        </a:rPr>
                        <a:t>6.3 </a:t>
                      </a:r>
                    </a:p>
                  </a:txBody>
                  <a:tcPr marL="4768" marR="4768" marT="476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2362464"/>
                  </a:ext>
                </a:extLst>
              </a:tr>
            </a:tbl>
          </a:graphicData>
        </a:graphic>
      </p:graphicFrame>
    </p:spTree>
    <p:extLst>
      <p:ext uri="{BB962C8B-B14F-4D97-AF65-F5344CB8AC3E}">
        <p14:creationId xmlns:p14="http://schemas.microsoft.com/office/powerpoint/2010/main" val="4275404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1D3A066-90F1-5F88-8611-A5FE0F0769D6}"/>
              </a:ext>
            </a:extLst>
          </p:cNvPr>
          <p:cNvSpPr>
            <a:spLocks noGrp="1"/>
          </p:cNvSpPr>
          <p:nvPr>
            <p:ph type="sldNum" sz="quarter" idx="12"/>
          </p:nvPr>
        </p:nvSpPr>
        <p:spPr/>
        <p:txBody>
          <a:bodyPr/>
          <a:lstStyle/>
          <a:p>
            <a:fld id="{AFBC7796-D4E4-4092-9FE9-43748644FBDA}" type="slidenum">
              <a:rPr kumimoji="1" lang="ja-JP" altLang="en-US" smtClean="0"/>
              <a:t>15</a:t>
            </a:fld>
            <a:endParaRPr kumimoji="1" lang="ja-JP" altLang="en-US"/>
          </a:p>
        </p:txBody>
      </p:sp>
      <p:grpSp>
        <p:nvGrpSpPr>
          <p:cNvPr id="8" name="グループ化 7">
            <a:extLst>
              <a:ext uri="{FF2B5EF4-FFF2-40B4-BE49-F238E27FC236}">
                <a16:creationId xmlns:a16="http://schemas.microsoft.com/office/drawing/2014/main" id="{D2DDA96C-4023-414B-6173-C572C09354D2}"/>
              </a:ext>
            </a:extLst>
          </p:cNvPr>
          <p:cNvGrpSpPr/>
          <p:nvPr/>
        </p:nvGrpSpPr>
        <p:grpSpPr>
          <a:xfrm>
            <a:off x="267088" y="1331699"/>
            <a:ext cx="8789843" cy="4386398"/>
            <a:chOff x="-122159" y="1153550"/>
            <a:chExt cx="8788295" cy="3881572"/>
          </a:xfrm>
        </p:grpSpPr>
        <p:sp>
          <p:nvSpPr>
            <p:cNvPr id="4" name="正方形/長方形 3">
              <a:extLst>
                <a:ext uri="{FF2B5EF4-FFF2-40B4-BE49-F238E27FC236}">
                  <a16:creationId xmlns:a16="http://schemas.microsoft.com/office/drawing/2014/main" id="{4027A844-A7F9-D7DD-7713-2935495A6D49}"/>
                </a:ext>
              </a:extLst>
            </p:cNvPr>
            <p:cNvSpPr/>
            <p:nvPr/>
          </p:nvSpPr>
          <p:spPr>
            <a:xfrm>
              <a:off x="3683111" y="1178942"/>
              <a:ext cx="4968429" cy="2955193"/>
            </a:xfrm>
            <a:prstGeom prst="rect">
              <a:avLst/>
            </a:prstGeom>
            <a:solidFill>
              <a:srgbClr val="F2DB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49CB04B9-3E4F-C6BB-4A5F-DD3E378A43F3}"/>
                </a:ext>
              </a:extLst>
            </p:cNvPr>
            <p:cNvSpPr/>
            <p:nvPr/>
          </p:nvSpPr>
          <p:spPr>
            <a:xfrm>
              <a:off x="-122159" y="1153550"/>
              <a:ext cx="3777495" cy="2967098"/>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DBF209FA-4B5B-EA23-681D-40F6804F1D19}"/>
                </a:ext>
              </a:extLst>
            </p:cNvPr>
            <p:cNvSpPr/>
            <p:nvPr/>
          </p:nvSpPr>
          <p:spPr>
            <a:xfrm>
              <a:off x="3697708" y="4140580"/>
              <a:ext cx="4968428" cy="89454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a:extLst>
                <a:ext uri="{FF2B5EF4-FFF2-40B4-BE49-F238E27FC236}">
                  <a16:creationId xmlns:a16="http://schemas.microsoft.com/office/drawing/2014/main" id="{ED3F69B8-5E12-1128-4D60-1E754763D290}"/>
                </a:ext>
              </a:extLst>
            </p:cNvPr>
            <p:cNvSpPr/>
            <p:nvPr/>
          </p:nvSpPr>
          <p:spPr>
            <a:xfrm>
              <a:off x="-96204" y="4126330"/>
              <a:ext cx="3777495" cy="894542"/>
            </a:xfrm>
            <a:prstGeom prst="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テキスト ボックス 11">
            <a:extLst>
              <a:ext uri="{FF2B5EF4-FFF2-40B4-BE49-F238E27FC236}">
                <a16:creationId xmlns:a16="http://schemas.microsoft.com/office/drawing/2014/main" id="{E0C2AC1C-6BE3-4958-6D07-6FFFE4DD77C9}"/>
              </a:ext>
            </a:extLst>
          </p:cNvPr>
          <p:cNvSpPr txBox="1"/>
          <p:nvPr/>
        </p:nvSpPr>
        <p:spPr>
          <a:xfrm>
            <a:off x="1327728" y="1417304"/>
            <a:ext cx="1402948" cy="369332"/>
          </a:xfrm>
          <a:prstGeom prst="rect">
            <a:avLst/>
          </a:prstGeom>
          <a:noFill/>
        </p:spPr>
        <p:txBody>
          <a:bodyPr wrap="none" rtlCol="0">
            <a:spAutoFit/>
          </a:bodyPr>
          <a:lstStyle/>
          <a:p>
            <a:r>
              <a:rPr kumimoji="1" lang="ja-JP" altLang="en-US" dirty="0">
                <a:solidFill>
                  <a:srgbClr val="FF0000"/>
                </a:solidFill>
              </a:rPr>
              <a:t>①ハイリスク</a:t>
            </a:r>
          </a:p>
        </p:txBody>
      </p:sp>
      <p:sp>
        <p:nvSpPr>
          <p:cNvPr id="13" name="テキスト ボックス 12">
            <a:extLst>
              <a:ext uri="{FF2B5EF4-FFF2-40B4-BE49-F238E27FC236}">
                <a16:creationId xmlns:a16="http://schemas.microsoft.com/office/drawing/2014/main" id="{0888E00E-49D4-BDF3-3DC0-3190ECBF0E03}"/>
              </a:ext>
            </a:extLst>
          </p:cNvPr>
          <p:cNvSpPr txBox="1"/>
          <p:nvPr/>
        </p:nvSpPr>
        <p:spPr>
          <a:xfrm>
            <a:off x="5415380" y="1517627"/>
            <a:ext cx="2284600" cy="369332"/>
          </a:xfrm>
          <a:prstGeom prst="rect">
            <a:avLst/>
          </a:prstGeom>
          <a:noFill/>
        </p:spPr>
        <p:txBody>
          <a:bodyPr wrap="none" rtlCol="0">
            <a:spAutoFit/>
          </a:bodyPr>
          <a:lstStyle/>
          <a:p>
            <a:r>
              <a:rPr lang="ja-JP" altLang="en-US" dirty="0">
                <a:solidFill>
                  <a:srgbClr val="FF0000"/>
                </a:solidFill>
              </a:rPr>
              <a:t>②</a:t>
            </a:r>
            <a:r>
              <a:rPr kumimoji="1" lang="ja-JP" altLang="en-US" dirty="0">
                <a:solidFill>
                  <a:srgbClr val="FF0000"/>
                </a:solidFill>
              </a:rPr>
              <a:t>スーパーハイリスク</a:t>
            </a:r>
          </a:p>
        </p:txBody>
      </p:sp>
      <p:sp>
        <p:nvSpPr>
          <p:cNvPr id="14" name="テキスト ボックス 13">
            <a:extLst>
              <a:ext uri="{FF2B5EF4-FFF2-40B4-BE49-F238E27FC236}">
                <a16:creationId xmlns:a16="http://schemas.microsoft.com/office/drawing/2014/main" id="{54BFB20E-C136-86C0-1FAB-24F1D5FC68A9}"/>
              </a:ext>
            </a:extLst>
          </p:cNvPr>
          <p:cNvSpPr txBox="1"/>
          <p:nvPr/>
        </p:nvSpPr>
        <p:spPr>
          <a:xfrm>
            <a:off x="5776550" y="5268410"/>
            <a:ext cx="2095445" cy="369332"/>
          </a:xfrm>
          <a:prstGeom prst="rect">
            <a:avLst/>
          </a:prstGeom>
          <a:noFill/>
        </p:spPr>
        <p:txBody>
          <a:bodyPr wrap="none" rtlCol="0">
            <a:spAutoFit/>
          </a:bodyPr>
          <a:lstStyle/>
          <a:p>
            <a:r>
              <a:rPr kumimoji="1" lang="ja-JP" altLang="en-US" dirty="0">
                <a:solidFill>
                  <a:srgbClr val="FF0000"/>
                </a:solidFill>
              </a:rPr>
              <a:t>③ハイリスク予備軍</a:t>
            </a:r>
          </a:p>
        </p:txBody>
      </p:sp>
      <p:sp>
        <p:nvSpPr>
          <p:cNvPr id="15" name="テキスト ボックス 14">
            <a:extLst>
              <a:ext uri="{FF2B5EF4-FFF2-40B4-BE49-F238E27FC236}">
                <a16:creationId xmlns:a16="http://schemas.microsoft.com/office/drawing/2014/main" id="{3B180535-136C-3053-2472-E249366C9DAD}"/>
              </a:ext>
            </a:extLst>
          </p:cNvPr>
          <p:cNvSpPr txBox="1"/>
          <p:nvPr/>
        </p:nvSpPr>
        <p:spPr>
          <a:xfrm>
            <a:off x="1553970" y="5341635"/>
            <a:ext cx="1428596" cy="369332"/>
          </a:xfrm>
          <a:prstGeom prst="rect">
            <a:avLst/>
          </a:prstGeom>
          <a:noFill/>
        </p:spPr>
        <p:txBody>
          <a:bodyPr wrap="none" rtlCol="0">
            <a:spAutoFit/>
          </a:bodyPr>
          <a:lstStyle/>
          <a:p>
            <a:r>
              <a:rPr lang="ja-JP" altLang="en-US" dirty="0">
                <a:solidFill>
                  <a:srgbClr val="FF0000"/>
                </a:solidFill>
              </a:rPr>
              <a:t>④セーフティ</a:t>
            </a:r>
            <a:endParaRPr kumimoji="1" lang="ja-JP" altLang="en-US" dirty="0">
              <a:solidFill>
                <a:srgbClr val="FF0000"/>
              </a:solidFill>
            </a:endParaRPr>
          </a:p>
        </p:txBody>
      </p:sp>
      <p:sp>
        <p:nvSpPr>
          <p:cNvPr id="16" name="AutoShape 71">
            <a:extLst>
              <a:ext uri="{FF2B5EF4-FFF2-40B4-BE49-F238E27FC236}">
                <a16:creationId xmlns:a16="http://schemas.microsoft.com/office/drawing/2014/main" id="{CDAB6E42-8CEB-9109-551F-079DE50FF4D0}"/>
              </a:ext>
            </a:extLst>
          </p:cNvPr>
          <p:cNvSpPr>
            <a:spLocks noChangeArrowheads="1"/>
          </p:cNvSpPr>
          <p:nvPr/>
        </p:nvSpPr>
        <p:spPr bwMode="auto">
          <a:xfrm>
            <a:off x="1808480" y="-63739"/>
            <a:ext cx="3758561"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３－①　</a:t>
            </a:r>
            <a:r>
              <a:rPr lang="ja-JP" altLang="en-US" sz="36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リスクチャート（部署別）</a:t>
            </a:r>
          </a:p>
        </p:txBody>
      </p:sp>
      <p:sp>
        <p:nvSpPr>
          <p:cNvPr id="17" name="テキスト ボックス 16">
            <a:extLst>
              <a:ext uri="{FF2B5EF4-FFF2-40B4-BE49-F238E27FC236}">
                <a16:creationId xmlns:a16="http://schemas.microsoft.com/office/drawing/2014/main" id="{5CAEBA0A-04D0-EDDC-9671-6A51B3AF47D8}"/>
              </a:ext>
            </a:extLst>
          </p:cNvPr>
          <p:cNvSpPr txBox="1"/>
          <p:nvPr/>
        </p:nvSpPr>
        <p:spPr>
          <a:xfrm>
            <a:off x="3158485" y="5284415"/>
            <a:ext cx="768578" cy="307777"/>
          </a:xfrm>
          <a:prstGeom prst="rect">
            <a:avLst/>
          </a:prstGeom>
          <a:noFill/>
        </p:spPr>
        <p:txBody>
          <a:bodyPr wrap="square">
            <a:spAutoFit/>
          </a:bodyPr>
          <a:lstStyle/>
          <a:p>
            <a:r>
              <a:rPr lang="ja-JP" altLang="en-US" sz="1400" b="1" dirty="0">
                <a:solidFill>
                  <a:srgbClr val="FF0000"/>
                </a:solidFill>
                <a:latin typeface="Arial" panose="020B0604020202020204" pitchFamily="34" charset="0"/>
                <a:ea typeface="游ゴシック" panose="020B0400000000000000" pitchFamily="50" charset="-128"/>
              </a:rPr>
              <a:t>★</a:t>
            </a:r>
            <a:r>
              <a:rPr lang="ja-JP" altLang="en-US" sz="1400" b="1" i="0" u="none" strike="noStrike" dirty="0">
                <a:solidFill>
                  <a:srgbClr val="FF0000"/>
                </a:solidFill>
                <a:effectLst/>
                <a:latin typeface="Arial" panose="020B0604020202020204" pitchFamily="34" charset="0"/>
                <a:ea typeface="游ゴシック" panose="020B0400000000000000" pitchFamily="50" charset="-128"/>
              </a:rPr>
              <a:t>全体</a:t>
            </a:r>
            <a:endParaRPr lang="ja-JP" altLang="en-US" sz="1400" b="1" dirty="0">
              <a:solidFill>
                <a:srgbClr val="FF0000"/>
              </a:solidFill>
            </a:endParaRPr>
          </a:p>
        </p:txBody>
      </p:sp>
      <p:sp>
        <p:nvSpPr>
          <p:cNvPr id="20" name="テキスト ボックス 19">
            <a:extLst>
              <a:ext uri="{FF2B5EF4-FFF2-40B4-BE49-F238E27FC236}">
                <a16:creationId xmlns:a16="http://schemas.microsoft.com/office/drawing/2014/main" id="{42EDD2D9-FEEC-A33B-1560-39EDAC34A549}"/>
              </a:ext>
            </a:extLst>
          </p:cNvPr>
          <p:cNvSpPr txBox="1"/>
          <p:nvPr/>
        </p:nvSpPr>
        <p:spPr>
          <a:xfrm>
            <a:off x="2902692" y="4783313"/>
            <a:ext cx="894206" cy="523220"/>
          </a:xfrm>
          <a:prstGeom prst="rect">
            <a:avLst/>
          </a:prstGeom>
          <a:noFill/>
        </p:spPr>
        <p:txBody>
          <a:bodyPr wrap="square">
            <a:spAutoFit/>
          </a:bodyPr>
          <a:lstStyle/>
          <a:p>
            <a:r>
              <a:rPr lang="ja-JP" altLang="en-US" sz="1400" b="1" dirty="0">
                <a:solidFill>
                  <a:schemeClr val="accent4">
                    <a:lumMod val="75000"/>
                  </a:schemeClr>
                </a:solidFill>
                <a:latin typeface="Arial" panose="020B0604020202020204" pitchFamily="34" charset="0"/>
                <a:ea typeface="游ゴシック" panose="020B0400000000000000" pitchFamily="50" charset="-128"/>
              </a:rPr>
              <a:t>事業部</a:t>
            </a:r>
            <a:endParaRPr lang="en-US" altLang="ja-JP" sz="1400" b="1" dirty="0">
              <a:solidFill>
                <a:schemeClr val="accent4">
                  <a:lumMod val="75000"/>
                </a:schemeClr>
              </a:solidFill>
              <a:latin typeface="Arial" panose="020B0604020202020204" pitchFamily="34" charset="0"/>
              <a:ea typeface="游ゴシック" panose="020B0400000000000000" pitchFamily="50" charset="-128"/>
            </a:endParaRPr>
          </a:p>
          <a:p>
            <a:r>
              <a:rPr lang="ja-JP" altLang="en-US" sz="1400" b="1" dirty="0">
                <a:solidFill>
                  <a:schemeClr val="accent4">
                    <a:lumMod val="75000"/>
                  </a:schemeClr>
                </a:solidFill>
                <a:latin typeface="Arial" panose="020B0604020202020204" pitchFamily="34" charset="0"/>
                <a:ea typeface="游ゴシック" panose="020B0400000000000000" pitchFamily="50" charset="-128"/>
              </a:rPr>
              <a:t>★</a:t>
            </a:r>
            <a:endParaRPr lang="ja-JP" altLang="en-US" sz="1400" b="1" dirty="0">
              <a:solidFill>
                <a:schemeClr val="accent4">
                  <a:lumMod val="75000"/>
                </a:schemeClr>
              </a:solidFill>
            </a:endParaRPr>
          </a:p>
        </p:txBody>
      </p:sp>
      <p:sp>
        <p:nvSpPr>
          <p:cNvPr id="24" name="テキスト ボックス 23">
            <a:extLst>
              <a:ext uri="{FF2B5EF4-FFF2-40B4-BE49-F238E27FC236}">
                <a16:creationId xmlns:a16="http://schemas.microsoft.com/office/drawing/2014/main" id="{A5A74A7F-5FC3-C6DA-61BA-2CB03E11360E}"/>
              </a:ext>
            </a:extLst>
          </p:cNvPr>
          <p:cNvSpPr txBox="1"/>
          <p:nvPr/>
        </p:nvSpPr>
        <p:spPr>
          <a:xfrm>
            <a:off x="1575722" y="5144260"/>
            <a:ext cx="1277095" cy="307777"/>
          </a:xfrm>
          <a:prstGeom prst="rect">
            <a:avLst/>
          </a:prstGeom>
          <a:noFill/>
        </p:spPr>
        <p:txBody>
          <a:bodyPr wrap="square">
            <a:spAutoFit/>
          </a:bodyPr>
          <a:lstStyle/>
          <a:p>
            <a:r>
              <a:rPr lang="ja-JP" altLang="en-US" sz="1400" b="1" dirty="0">
                <a:solidFill>
                  <a:srgbClr val="00B050"/>
                </a:solidFill>
                <a:latin typeface="Arial" panose="020B0604020202020204" pitchFamily="34" charset="0"/>
                <a:ea typeface="游ゴシック" panose="020B0400000000000000" pitchFamily="50" charset="-128"/>
              </a:rPr>
              <a:t>企画推進室▲</a:t>
            </a:r>
            <a:endParaRPr lang="ja-JP" altLang="en-US" sz="1400" b="1" dirty="0">
              <a:solidFill>
                <a:srgbClr val="00B050"/>
              </a:solidFill>
            </a:endParaRPr>
          </a:p>
        </p:txBody>
      </p:sp>
      <p:sp>
        <p:nvSpPr>
          <p:cNvPr id="18" name="テキスト ボックス 17">
            <a:extLst>
              <a:ext uri="{FF2B5EF4-FFF2-40B4-BE49-F238E27FC236}">
                <a16:creationId xmlns:a16="http://schemas.microsoft.com/office/drawing/2014/main" id="{C36A5D27-2E7C-5DA9-AE5A-3F541A4ECB02}"/>
              </a:ext>
            </a:extLst>
          </p:cNvPr>
          <p:cNvSpPr txBox="1"/>
          <p:nvPr/>
        </p:nvSpPr>
        <p:spPr>
          <a:xfrm>
            <a:off x="3620531" y="5038404"/>
            <a:ext cx="894206" cy="307777"/>
          </a:xfrm>
          <a:prstGeom prst="rect">
            <a:avLst/>
          </a:prstGeom>
          <a:noFill/>
        </p:spPr>
        <p:txBody>
          <a:bodyPr wrap="square">
            <a:spAutoFit/>
          </a:bodyPr>
          <a:lstStyle/>
          <a:p>
            <a:r>
              <a:rPr lang="ja-JP" altLang="en-US" sz="1400" b="1" dirty="0">
                <a:solidFill>
                  <a:srgbClr val="00B0F0"/>
                </a:solidFill>
                <a:latin typeface="Arial" panose="020B0604020202020204" pitchFamily="34" charset="0"/>
                <a:ea typeface="游ゴシック" panose="020B0400000000000000" pitchFamily="50" charset="-128"/>
              </a:rPr>
              <a:t>●工務部</a:t>
            </a:r>
            <a:endParaRPr lang="ja-JP" altLang="en-US" sz="1400" b="1" dirty="0">
              <a:solidFill>
                <a:srgbClr val="00B0F0"/>
              </a:solidFill>
            </a:endParaRPr>
          </a:p>
        </p:txBody>
      </p:sp>
      <p:sp>
        <p:nvSpPr>
          <p:cNvPr id="19" name="テキスト ボックス 18">
            <a:extLst>
              <a:ext uri="{FF2B5EF4-FFF2-40B4-BE49-F238E27FC236}">
                <a16:creationId xmlns:a16="http://schemas.microsoft.com/office/drawing/2014/main" id="{9469F5BD-4000-B8C7-0F19-76B67A24865A}"/>
              </a:ext>
            </a:extLst>
          </p:cNvPr>
          <p:cNvSpPr txBox="1"/>
          <p:nvPr/>
        </p:nvSpPr>
        <p:spPr>
          <a:xfrm>
            <a:off x="2910902" y="5300014"/>
            <a:ext cx="894206" cy="523220"/>
          </a:xfrm>
          <a:prstGeom prst="rect">
            <a:avLst/>
          </a:prstGeom>
          <a:noFill/>
        </p:spPr>
        <p:txBody>
          <a:bodyPr wrap="square">
            <a:spAutoFit/>
          </a:bodyPr>
          <a:lstStyle/>
          <a:p>
            <a:r>
              <a:rPr lang="ja-JP" altLang="en-US" sz="1400" b="1" dirty="0">
                <a:solidFill>
                  <a:schemeClr val="accent2"/>
                </a:solidFill>
                <a:latin typeface="Arial" panose="020B0604020202020204" pitchFamily="34" charset="0"/>
                <a:ea typeface="游ゴシック" panose="020B0400000000000000" pitchFamily="50" charset="-128"/>
              </a:rPr>
              <a:t>■</a:t>
            </a:r>
            <a:endParaRPr lang="en-US" altLang="ja-JP" sz="1400" b="1" dirty="0">
              <a:solidFill>
                <a:schemeClr val="accent2"/>
              </a:solidFill>
              <a:latin typeface="Arial" panose="020B0604020202020204" pitchFamily="34" charset="0"/>
              <a:ea typeface="游ゴシック" panose="020B0400000000000000" pitchFamily="50" charset="-128"/>
            </a:endParaRPr>
          </a:p>
          <a:p>
            <a:r>
              <a:rPr lang="ja-JP" altLang="en-US" sz="1400" b="1" dirty="0">
                <a:solidFill>
                  <a:schemeClr val="accent2"/>
                </a:solidFill>
                <a:latin typeface="Arial" panose="020B0604020202020204" pitchFamily="34" charset="0"/>
                <a:ea typeface="游ゴシック" panose="020B0400000000000000" pitchFamily="50" charset="-128"/>
              </a:rPr>
              <a:t>施設部</a:t>
            </a:r>
            <a:endParaRPr lang="ja-JP" altLang="en-US" sz="1400" b="1" dirty="0">
              <a:solidFill>
                <a:schemeClr val="accent2"/>
              </a:solidFill>
            </a:endParaRPr>
          </a:p>
        </p:txBody>
      </p:sp>
      <p:sp>
        <p:nvSpPr>
          <p:cNvPr id="21" name="テキスト ボックス 20">
            <a:extLst>
              <a:ext uri="{FF2B5EF4-FFF2-40B4-BE49-F238E27FC236}">
                <a16:creationId xmlns:a16="http://schemas.microsoft.com/office/drawing/2014/main" id="{811F06F6-4C14-52B1-340E-1A303DBF757D}"/>
              </a:ext>
            </a:extLst>
          </p:cNvPr>
          <p:cNvSpPr txBox="1"/>
          <p:nvPr/>
        </p:nvSpPr>
        <p:spPr>
          <a:xfrm>
            <a:off x="3349024" y="845049"/>
            <a:ext cx="1465466" cy="276999"/>
          </a:xfrm>
          <a:prstGeom prst="rect">
            <a:avLst/>
          </a:prstGeom>
          <a:noFill/>
        </p:spPr>
        <p:txBody>
          <a:bodyPr wrap="none" rtlCol="0">
            <a:spAutoFit/>
          </a:bodyPr>
          <a:lstStyle/>
          <a:p>
            <a:r>
              <a:rPr lang="ja-JP" altLang="en-US" sz="1200" b="1" dirty="0"/>
              <a:t>高ストレス者の割合</a:t>
            </a:r>
            <a:endParaRPr kumimoji="1" lang="ja-JP" altLang="en-US" sz="1200" b="1" dirty="0"/>
          </a:p>
        </p:txBody>
      </p:sp>
      <p:sp>
        <p:nvSpPr>
          <p:cNvPr id="22" name="テキスト ボックス 21">
            <a:extLst>
              <a:ext uri="{FF2B5EF4-FFF2-40B4-BE49-F238E27FC236}">
                <a16:creationId xmlns:a16="http://schemas.microsoft.com/office/drawing/2014/main" id="{6C86F4C3-6C11-09A5-91EA-577078C2A83A}"/>
              </a:ext>
            </a:extLst>
          </p:cNvPr>
          <p:cNvSpPr txBox="1"/>
          <p:nvPr/>
        </p:nvSpPr>
        <p:spPr>
          <a:xfrm>
            <a:off x="7871995" y="4414111"/>
            <a:ext cx="1178528" cy="276999"/>
          </a:xfrm>
          <a:prstGeom prst="rect">
            <a:avLst/>
          </a:prstGeom>
          <a:noFill/>
        </p:spPr>
        <p:txBody>
          <a:bodyPr wrap="none" rtlCol="0">
            <a:spAutoFit/>
          </a:bodyPr>
          <a:lstStyle/>
          <a:p>
            <a:r>
              <a:rPr kumimoji="1" lang="ja-JP" altLang="en-US" sz="1200" b="1" dirty="0"/>
              <a:t>総合健康リスク</a:t>
            </a:r>
          </a:p>
        </p:txBody>
      </p:sp>
      <p:sp>
        <p:nvSpPr>
          <p:cNvPr id="23" name="テキスト ボックス 22">
            <a:extLst>
              <a:ext uri="{FF2B5EF4-FFF2-40B4-BE49-F238E27FC236}">
                <a16:creationId xmlns:a16="http://schemas.microsoft.com/office/drawing/2014/main" id="{AA67735E-298A-051C-6DEB-603C5A49892B}"/>
              </a:ext>
            </a:extLst>
          </p:cNvPr>
          <p:cNvSpPr txBox="1"/>
          <p:nvPr/>
        </p:nvSpPr>
        <p:spPr>
          <a:xfrm>
            <a:off x="3659248" y="5493708"/>
            <a:ext cx="894206" cy="307777"/>
          </a:xfrm>
          <a:prstGeom prst="rect">
            <a:avLst/>
          </a:prstGeom>
          <a:noFill/>
        </p:spPr>
        <p:txBody>
          <a:bodyPr wrap="square">
            <a:spAutoFit/>
          </a:bodyPr>
          <a:lstStyle/>
          <a:p>
            <a:r>
              <a:rPr lang="ja-JP" altLang="en-US" sz="1400" b="1" dirty="0">
                <a:solidFill>
                  <a:schemeClr val="accent5">
                    <a:lumMod val="50000"/>
                  </a:schemeClr>
                </a:solidFill>
                <a:latin typeface="Arial" panose="020B0604020202020204" pitchFamily="34" charset="0"/>
                <a:ea typeface="游ゴシック" panose="020B0400000000000000" pitchFamily="50" charset="-128"/>
              </a:rPr>
              <a:t>◆総務部</a:t>
            </a:r>
            <a:endParaRPr lang="ja-JP" altLang="en-US" sz="1400" b="1" dirty="0">
              <a:solidFill>
                <a:schemeClr val="accent5">
                  <a:lumMod val="50000"/>
                </a:schemeClr>
              </a:solidFill>
            </a:endParaRPr>
          </a:p>
        </p:txBody>
      </p:sp>
      <p:pic>
        <p:nvPicPr>
          <p:cNvPr id="3" name="図 2">
            <a:extLst>
              <a:ext uri="{FF2B5EF4-FFF2-40B4-BE49-F238E27FC236}">
                <a16:creationId xmlns:a16="http://schemas.microsoft.com/office/drawing/2014/main" id="{57FD2042-07E8-10EB-BA0E-E60870FEA69E}"/>
              </a:ext>
            </a:extLst>
          </p:cNvPr>
          <p:cNvPicPr>
            <a:picLocks noChangeAspect="1"/>
          </p:cNvPicPr>
          <p:nvPr/>
        </p:nvPicPr>
        <p:blipFill>
          <a:blip r:embed="rId2">
            <a:clrChange>
              <a:clrFrom>
                <a:srgbClr val="FFFFFF"/>
              </a:clrFrom>
              <a:clrTo>
                <a:srgbClr val="FFFFFF">
                  <a:alpha val="0"/>
                </a:srgbClr>
              </a:clrTo>
            </a:clrChange>
          </a:blip>
          <a:srcRect t="16925" b="2110"/>
          <a:stretch>
            <a:fillRect/>
          </a:stretch>
        </p:blipFill>
        <p:spPr>
          <a:xfrm>
            <a:off x="118910" y="1201942"/>
            <a:ext cx="8869087" cy="4478164"/>
          </a:xfrm>
          <a:prstGeom prst="rect">
            <a:avLst/>
          </a:prstGeom>
        </p:spPr>
      </p:pic>
    </p:spTree>
    <p:extLst>
      <p:ext uri="{BB962C8B-B14F-4D97-AF65-F5344CB8AC3E}">
        <p14:creationId xmlns:p14="http://schemas.microsoft.com/office/powerpoint/2010/main" val="235820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1"/>
          <p:cNvSpPr>
            <a:spLocks noChangeArrowheads="1"/>
          </p:cNvSpPr>
          <p:nvPr/>
        </p:nvSpPr>
        <p:spPr bwMode="auto">
          <a:xfrm>
            <a:off x="252417" y="111128"/>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４．考察と対策提案</a:t>
            </a:r>
          </a:p>
        </p:txBody>
      </p:sp>
      <p:sp>
        <p:nvSpPr>
          <p:cNvPr id="4" name="スライド番号プレースホルダー 3"/>
          <p:cNvSpPr>
            <a:spLocks noGrp="1"/>
          </p:cNvSpPr>
          <p:nvPr>
            <p:ph type="sldNum" sz="quarter" idx="12"/>
          </p:nvPr>
        </p:nvSpPr>
        <p:spPr/>
        <p:txBody>
          <a:bodyPr/>
          <a:lstStyle/>
          <a:p>
            <a:fld id="{AFBC7796-D4E4-4092-9FE9-43748644FBDA}" type="slidenum">
              <a:rPr kumimoji="1" lang="ja-JP" altLang="en-US" smtClean="0"/>
              <a:t>16</a:t>
            </a:fld>
            <a:endParaRPr kumimoji="1" lang="ja-JP" altLang="en-US"/>
          </a:p>
        </p:txBody>
      </p:sp>
      <p:sp>
        <p:nvSpPr>
          <p:cNvPr id="5" name="テキスト ボックス 4"/>
          <p:cNvSpPr txBox="1"/>
          <p:nvPr/>
        </p:nvSpPr>
        <p:spPr>
          <a:xfrm>
            <a:off x="492773" y="2931351"/>
            <a:ext cx="8158454" cy="2516073"/>
          </a:xfrm>
          <a:prstGeom prst="rect">
            <a:avLst/>
          </a:prstGeom>
          <a:noFill/>
        </p:spPr>
        <p:txBody>
          <a:bodyPr wrap="square" rtlCol="0">
            <a:spAutoFit/>
          </a:bodyPr>
          <a:lstStyle/>
          <a:p>
            <a:r>
              <a:rPr kumimoji="1" lang="ja-JP" altLang="en-US" sz="1200" b="1" dirty="0"/>
              <a:t>＜会社組織全体でみると＞</a:t>
            </a:r>
            <a:endParaRPr kumimoji="1" lang="en-US" altLang="ja-JP" sz="1200" b="1" dirty="0"/>
          </a:p>
          <a:p>
            <a:r>
              <a:rPr lang="ja-JP" altLang="en-US" sz="1050" dirty="0"/>
              <a:t>・ストレスチェックでは、３つの側面</a:t>
            </a:r>
            <a:endParaRPr lang="en-US" altLang="ja-JP" sz="1050" dirty="0"/>
          </a:p>
          <a:p>
            <a:r>
              <a:rPr lang="ja-JP" altLang="en-US" sz="1050" dirty="0"/>
              <a:t>　①仕事のストレスの原因</a:t>
            </a:r>
            <a:endParaRPr lang="en-US" altLang="ja-JP" sz="1050" dirty="0"/>
          </a:p>
          <a:p>
            <a:r>
              <a:rPr lang="ja-JP" altLang="en-US" sz="1050" dirty="0"/>
              <a:t>　②ストレスによる心身の反応</a:t>
            </a:r>
            <a:endParaRPr lang="en-US" altLang="ja-JP" sz="1050" dirty="0"/>
          </a:p>
          <a:p>
            <a:r>
              <a:rPr lang="ja-JP" altLang="en-US" sz="1050" dirty="0"/>
              <a:t>　③ストレスに影響を与える因子を見ています。</a:t>
            </a:r>
            <a:endParaRPr lang="en-US" altLang="ja-JP" sz="1050" dirty="0"/>
          </a:p>
          <a:p>
            <a:r>
              <a:rPr lang="ja-JP" altLang="en-US" sz="1050" dirty="0"/>
              <a:t>・ストレスチェックは実施期間（</a:t>
            </a:r>
            <a:r>
              <a:rPr lang="en-US" altLang="ja-JP" sz="1050" dirty="0"/>
              <a:t>2025</a:t>
            </a:r>
            <a:r>
              <a:rPr lang="ja-JP" altLang="en-US" sz="1050" dirty="0"/>
              <a:t>年</a:t>
            </a:r>
            <a:r>
              <a:rPr lang="en-US" altLang="ja-JP" sz="1050" dirty="0"/>
              <a:t>1</a:t>
            </a:r>
            <a:r>
              <a:rPr lang="ja-JP" altLang="en-US" sz="1050" dirty="0"/>
              <a:t>月</a:t>
            </a:r>
            <a:r>
              <a:rPr lang="en-US" altLang="ja-JP" sz="1050" dirty="0"/>
              <a:t>27</a:t>
            </a:r>
            <a:r>
              <a:rPr lang="ja-JP" altLang="en-US" sz="1050" dirty="0"/>
              <a:t>日～</a:t>
            </a:r>
            <a:r>
              <a:rPr lang="en-US" altLang="ja-JP" sz="1050" dirty="0"/>
              <a:t>2</a:t>
            </a:r>
            <a:r>
              <a:rPr lang="ja-JP" altLang="en-US" sz="1050" dirty="0"/>
              <a:t>月</a:t>
            </a:r>
            <a:r>
              <a:rPr lang="en-US" altLang="ja-JP" sz="1050" dirty="0"/>
              <a:t>17</a:t>
            </a:r>
            <a:r>
              <a:rPr lang="ja-JP" altLang="en-US" sz="1050" dirty="0"/>
              <a:t>日）の状態を見ています。</a:t>
            </a:r>
            <a:endParaRPr lang="en-US" altLang="ja-JP" sz="1050" dirty="0"/>
          </a:p>
          <a:p>
            <a:r>
              <a:rPr lang="ja-JP" altLang="en-US" sz="1050" dirty="0"/>
              <a:t>  繁忙期や、職場の状況の変化により変動しますので、定期的に実施することをお勧めします。</a:t>
            </a:r>
            <a:endParaRPr lang="en-US" altLang="ja-JP" sz="1050" dirty="0"/>
          </a:p>
          <a:p>
            <a:endParaRPr lang="en-US" altLang="ja-JP" sz="1050" dirty="0"/>
          </a:p>
          <a:p>
            <a:r>
              <a:rPr lang="ja-JP" altLang="en-US" sz="1200" b="1" dirty="0"/>
              <a:t>＜対策のご提案＞</a:t>
            </a:r>
            <a:endParaRPr lang="en-US" altLang="ja-JP" sz="1200" b="1" dirty="0"/>
          </a:p>
          <a:p>
            <a:r>
              <a:rPr lang="ja-JP" altLang="en-US" sz="1200" dirty="0"/>
              <a:t>・ストレスは、ゼロになることはありません。個々人がストレスに対処できるようにセルフケアの定着を狙ったセルフケア研修の</a:t>
            </a:r>
            <a:endParaRPr lang="en-US" altLang="ja-JP" sz="1200" dirty="0"/>
          </a:p>
          <a:p>
            <a:r>
              <a:rPr lang="ja-JP" altLang="en-US" sz="1200" dirty="0"/>
              <a:t>  実施をお勧めします。（今回は動画でセルフケア研修を受講していただいてます。）</a:t>
            </a:r>
            <a:endParaRPr lang="en-US" altLang="ja-JP" sz="1200" dirty="0"/>
          </a:p>
          <a:p>
            <a:r>
              <a:rPr lang="ja-JP" altLang="en-US" sz="1200" dirty="0"/>
              <a:t>・注意を要する部署で何が課題になっているか、詳しく見ることが大切です。当該部署の社員が働きやすくなるように、</a:t>
            </a:r>
            <a:endParaRPr lang="en-US" altLang="ja-JP" sz="1200" dirty="0"/>
          </a:p>
          <a:p>
            <a:r>
              <a:rPr lang="ja-JP" altLang="en-US" sz="1200" dirty="0"/>
              <a:t>  改善策を取ることをお勧めします。（下記の表参照）</a:t>
            </a:r>
            <a:endParaRPr lang="en-US" altLang="ja-JP" sz="1200" dirty="0"/>
          </a:p>
          <a:p>
            <a:r>
              <a:rPr lang="ja-JP" altLang="en-US" sz="1200" dirty="0"/>
              <a:t>・部下の不調をいち早く見つけるため、ラインケア研修の実施や、社員が気軽に相談できる相談窓口の設置をお勧めします。</a:t>
            </a:r>
            <a:endParaRPr lang="en-US" altLang="ja-JP" sz="1200" dirty="0"/>
          </a:p>
        </p:txBody>
      </p:sp>
      <p:graphicFrame>
        <p:nvGraphicFramePr>
          <p:cNvPr id="3" name="表 5">
            <a:extLst>
              <a:ext uri="{FF2B5EF4-FFF2-40B4-BE49-F238E27FC236}">
                <a16:creationId xmlns:a16="http://schemas.microsoft.com/office/drawing/2014/main" id="{D65CFC86-48A7-47F8-B81E-81DBCBAB9F92}"/>
              </a:ext>
            </a:extLst>
          </p:cNvPr>
          <p:cNvGraphicFramePr>
            <a:graphicFrameLocks noGrp="1"/>
          </p:cNvGraphicFramePr>
          <p:nvPr>
            <p:extLst>
              <p:ext uri="{D42A27DB-BD31-4B8C-83A1-F6EECF244321}">
                <p14:modId xmlns:p14="http://schemas.microsoft.com/office/powerpoint/2010/main" val="357844839"/>
              </p:ext>
            </p:extLst>
          </p:nvPr>
        </p:nvGraphicFramePr>
        <p:xfrm>
          <a:off x="492772" y="1337932"/>
          <a:ext cx="8158455" cy="1092200"/>
        </p:xfrm>
        <a:graphic>
          <a:graphicData uri="http://schemas.openxmlformats.org/drawingml/2006/table">
            <a:tbl>
              <a:tblPr firstRow="1" bandRow="1">
                <a:tableStyleId>{5940675A-B579-460E-94D1-54222C63F5DA}</a:tableStyleId>
              </a:tblPr>
              <a:tblGrid>
                <a:gridCol w="1484376">
                  <a:extLst>
                    <a:ext uri="{9D8B030D-6E8A-4147-A177-3AD203B41FA5}">
                      <a16:colId xmlns:a16="http://schemas.microsoft.com/office/drawing/2014/main" val="3146887759"/>
                    </a:ext>
                  </a:extLst>
                </a:gridCol>
                <a:gridCol w="1779006">
                  <a:extLst>
                    <a:ext uri="{9D8B030D-6E8A-4147-A177-3AD203B41FA5}">
                      <a16:colId xmlns:a16="http://schemas.microsoft.com/office/drawing/2014/main" val="926550663"/>
                    </a:ext>
                  </a:extLst>
                </a:gridCol>
                <a:gridCol w="1631691">
                  <a:extLst>
                    <a:ext uri="{9D8B030D-6E8A-4147-A177-3AD203B41FA5}">
                      <a16:colId xmlns:a16="http://schemas.microsoft.com/office/drawing/2014/main" val="826977613"/>
                    </a:ext>
                  </a:extLst>
                </a:gridCol>
                <a:gridCol w="1631691">
                  <a:extLst>
                    <a:ext uri="{9D8B030D-6E8A-4147-A177-3AD203B41FA5}">
                      <a16:colId xmlns:a16="http://schemas.microsoft.com/office/drawing/2014/main" val="3583876059"/>
                    </a:ext>
                  </a:extLst>
                </a:gridCol>
                <a:gridCol w="1631691">
                  <a:extLst>
                    <a:ext uri="{9D8B030D-6E8A-4147-A177-3AD203B41FA5}">
                      <a16:colId xmlns:a16="http://schemas.microsoft.com/office/drawing/2014/main" val="3488425403"/>
                    </a:ext>
                  </a:extLst>
                </a:gridCol>
              </a:tblGrid>
              <a:tr h="350520">
                <a:tc>
                  <a:txBody>
                    <a:bodyPr/>
                    <a:lstStyle/>
                    <a:p>
                      <a:endParaRPr kumimoji="1" lang="ja-JP" altLang="en-US" sz="1200" b="1" dirty="0">
                        <a:solidFill>
                          <a:schemeClr val="bg1"/>
                        </a:solidFill>
                      </a:endParaRPr>
                    </a:p>
                  </a:txBody>
                  <a:tcPr>
                    <a:solidFill>
                      <a:srgbClr val="00B0F0"/>
                    </a:solidFill>
                  </a:tcPr>
                </a:tc>
                <a:tc>
                  <a:txBody>
                    <a:bodyPr/>
                    <a:lstStyle/>
                    <a:p>
                      <a:pPr algn="ctr"/>
                      <a:r>
                        <a:rPr kumimoji="1" lang="ja-JP" altLang="en-US" sz="1200" b="1" dirty="0">
                          <a:solidFill>
                            <a:schemeClr val="bg1"/>
                          </a:solidFill>
                        </a:rPr>
                        <a:t>仕事の量ーコントロール</a:t>
                      </a:r>
                    </a:p>
                  </a:txBody>
                  <a:tcPr>
                    <a:solidFill>
                      <a:srgbClr val="00B0F0"/>
                    </a:solidFill>
                  </a:tcPr>
                </a:tc>
                <a:tc>
                  <a:txBody>
                    <a:bodyPr/>
                    <a:lstStyle/>
                    <a:p>
                      <a:pPr algn="ctr"/>
                      <a:r>
                        <a:rPr kumimoji="1" lang="ja-JP" altLang="en-US" sz="1200" b="1" dirty="0">
                          <a:solidFill>
                            <a:schemeClr val="bg1"/>
                          </a:solidFill>
                        </a:rPr>
                        <a:t>職場の支援</a:t>
                      </a:r>
                    </a:p>
                  </a:txBody>
                  <a:tcPr>
                    <a:solidFill>
                      <a:srgbClr val="00B0F0"/>
                    </a:solidFill>
                  </a:tcPr>
                </a:tc>
                <a:tc>
                  <a:txBody>
                    <a:bodyPr/>
                    <a:lstStyle/>
                    <a:p>
                      <a:pPr algn="ctr"/>
                      <a:r>
                        <a:rPr kumimoji="1" lang="ja-JP" altLang="en-US" sz="1200" b="1" dirty="0">
                          <a:solidFill>
                            <a:schemeClr val="bg1"/>
                          </a:solidFill>
                        </a:rPr>
                        <a:t>総合健康リスク</a:t>
                      </a:r>
                    </a:p>
                  </a:txBody>
                  <a:tcPr>
                    <a:solidFill>
                      <a:srgbClr val="00B0F0"/>
                    </a:solidFill>
                  </a:tcPr>
                </a:tc>
                <a:tc>
                  <a:txBody>
                    <a:bodyPr/>
                    <a:lstStyle/>
                    <a:p>
                      <a:pPr algn="ctr"/>
                      <a:r>
                        <a:rPr kumimoji="1" lang="ja-JP" altLang="en-US" sz="1200" b="1" dirty="0">
                          <a:solidFill>
                            <a:schemeClr val="bg1"/>
                          </a:solidFill>
                        </a:rPr>
                        <a:t>高ストレス者の割合</a:t>
                      </a:r>
                    </a:p>
                  </a:txBody>
                  <a:tcPr>
                    <a:solidFill>
                      <a:srgbClr val="00B0F0"/>
                    </a:solidFill>
                  </a:tcPr>
                </a:tc>
                <a:extLst>
                  <a:ext uri="{0D108BD9-81ED-4DB2-BD59-A6C34878D82A}">
                    <a16:rowId xmlns:a16="http://schemas.microsoft.com/office/drawing/2014/main" val="2189657088"/>
                  </a:ext>
                </a:extLst>
              </a:tr>
              <a:tr h="370840">
                <a:tc>
                  <a:txBody>
                    <a:bodyPr/>
                    <a:lstStyle/>
                    <a:p>
                      <a:r>
                        <a:rPr kumimoji="1" lang="ja-JP" altLang="en-US" sz="1400" b="1" dirty="0"/>
                        <a:t>全国平均</a:t>
                      </a:r>
                    </a:p>
                  </a:txBody>
                  <a:tcPr/>
                </a:tc>
                <a:tc>
                  <a:txBody>
                    <a:bodyPr/>
                    <a:lstStyle/>
                    <a:p>
                      <a:pPr algn="ctr"/>
                      <a:r>
                        <a:rPr kumimoji="1" lang="en-US" altLang="ja-JP" sz="1800" b="1" dirty="0"/>
                        <a:t>100</a:t>
                      </a:r>
                      <a:endParaRPr kumimoji="1" lang="ja-JP" altLang="en-US" sz="1800" b="1" dirty="0"/>
                    </a:p>
                  </a:txBody>
                  <a:tcPr/>
                </a:tc>
                <a:tc>
                  <a:txBody>
                    <a:bodyPr/>
                    <a:lstStyle/>
                    <a:p>
                      <a:pPr algn="ctr"/>
                      <a:r>
                        <a:rPr kumimoji="1" lang="en-US" altLang="ja-JP" sz="1800" b="1" dirty="0"/>
                        <a:t>100</a:t>
                      </a:r>
                      <a:endParaRPr kumimoji="1" lang="ja-JP" altLang="en-US" sz="1800" b="1" dirty="0"/>
                    </a:p>
                  </a:txBody>
                  <a:tcPr/>
                </a:tc>
                <a:tc>
                  <a:txBody>
                    <a:bodyPr/>
                    <a:lstStyle/>
                    <a:p>
                      <a:pPr algn="ctr"/>
                      <a:r>
                        <a:rPr kumimoji="1" lang="en-US" altLang="ja-JP" sz="1800" b="1" dirty="0"/>
                        <a:t>100</a:t>
                      </a:r>
                      <a:endParaRPr kumimoji="1" lang="ja-JP" altLang="en-US" sz="1800" b="1" dirty="0"/>
                    </a:p>
                  </a:txBody>
                  <a:tcPr/>
                </a:tc>
                <a:tc>
                  <a:txBody>
                    <a:bodyPr/>
                    <a:lstStyle/>
                    <a:p>
                      <a:pPr algn="ctr"/>
                      <a:r>
                        <a:rPr kumimoji="1" lang="en-US" altLang="ja-JP" sz="1800" b="1" dirty="0"/>
                        <a:t>10%</a:t>
                      </a:r>
                      <a:endParaRPr kumimoji="1" lang="ja-JP" altLang="en-US" sz="1800" b="1" dirty="0"/>
                    </a:p>
                  </a:txBody>
                  <a:tcPr/>
                </a:tc>
                <a:extLst>
                  <a:ext uri="{0D108BD9-81ED-4DB2-BD59-A6C34878D82A}">
                    <a16:rowId xmlns:a16="http://schemas.microsoft.com/office/drawing/2014/main" val="352859660"/>
                  </a:ext>
                </a:extLst>
              </a:tr>
              <a:tr h="370840">
                <a:tc>
                  <a:txBody>
                    <a:bodyPr/>
                    <a:lstStyle/>
                    <a:p>
                      <a:r>
                        <a:rPr kumimoji="1" lang="ja-JP" altLang="en-US" sz="1400" b="1" dirty="0"/>
                        <a:t>全社</a:t>
                      </a:r>
                    </a:p>
                  </a:txBody>
                  <a:tcPr/>
                </a:tc>
                <a:tc>
                  <a:txBody>
                    <a:bodyPr/>
                    <a:lstStyle/>
                    <a:p>
                      <a:pPr algn="ctr" fontAlgn="ctr"/>
                      <a:r>
                        <a:rPr lang="en-US" altLang="ja-JP" sz="1800" b="1" i="0" u="none" strike="noStrike" dirty="0">
                          <a:solidFill>
                            <a:srgbClr val="00B0F0"/>
                          </a:solidFill>
                          <a:effectLst/>
                          <a:latin typeface="ＭＳ Ｐゴシック" panose="020B0600070205080204" pitchFamily="50" charset="-128"/>
                          <a:ea typeface="ＭＳ Ｐゴシック" panose="020B0600070205080204" pitchFamily="50" charset="-128"/>
                        </a:rPr>
                        <a:t>87</a:t>
                      </a:r>
                    </a:p>
                  </a:txBody>
                  <a:tcPr marL="9525" marR="9525" marT="9525" marB="0" anchor="ctr"/>
                </a:tc>
                <a:tc>
                  <a:txBody>
                    <a:bodyPr/>
                    <a:lstStyle/>
                    <a:p>
                      <a:pPr algn="ctr" fontAlgn="ctr"/>
                      <a:r>
                        <a:rPr lang="en-US" altLang="ja-JP" sz="1800" b="1" i="0" u="none" strike="noStrike" dirty="0">
                          <a:solidFill>
                            <a:srgbClr val="FF0000"/>
                          </a:solidFill>
                          <a:effectLst/>
                          <a:latin typeface="ＭＳ Ｐゴシック" panose="020B0600070205080204" pitchFamily="50" charset="-128"/>
                          <a:ea typeface="ＭＳ Ｐゴシック" panose="020B0600070205080204" pitchFamily="50" charset="-128"/>
                        </a:rPr>
                        <a:t>105</a:t>
                      </a:r>
                    </a:p>
                  </a:txBody>
                  <a:tcPr marL="9525" marR="9525" marT="9525" marB="0" anchor="ctr"/>
                </a:tc>
                <a:tc>
                  <a:txBody>
                    <a:bodyPr/>
                    <a:lstStyle/>
                    <a:p>
                      <a:pPr algn="ctr" fontAlgn="ctr"/>
                      <a:r>
                        <a:rPr lang="en-US" altLang="ja-JP" sz="1800" b="1" i="0" u="none" strike="noStrike" dirty="0">
                          <a:solidFill>
                            <a:srgbClr val="00B0F0"/>
                          </a:solidFill>
                          <a:effectLst/>
                          <a:latin typeface="ＭＳ Ｐゴシック" panose="020B0600070205080204" pitchFamily="50" charset="-128"/>
                          <a:ea typeface="ＭＳ Ｐゴシック" panose="020B0600070205080204" pitchFamily="50" charset="-128"/>
                        </a:rPr>
                        <a:t>91</a:t>
                      </a:r>
                    </a:p>
                  </a:txBody>
                  <a:tcPr marL="9525" marR="9525" marT="9525" marB="0" anchor="ctr"/>
                </a:tc>
                <a:tc>
                  <a:txBody>
                    <a:bodyPr/>
                    <a:lstStyle/>
                    <a:p>
                      <a:pPr algn="ctr"/>
                      <a:r>
                        <a:rPr kumimoji="1" lang="ja-JP" altLang="en-US" sz="1800" b="1" dirty="0">
                          <a:solidFill>
                            <a:srgbClr val="FF0000"/>
                          </a:solidFill>
                        </a:rPr>
                        <a:t>　</a:t>
                      </a:r>
                      <a:r>
                        <a:rPr kumimoji="1" lang="en-US" altLang="ja-JP" sz="1800" b="1" dirty="0">
                          <a:solidFill>
                            <a:srgbClr val="FF0000"/>
                          </a:solidFill>
                        </a:rPr>
                        <a:t>14.5%</a:t>
                      </a:r>
                      <a:endParaRPr kumimoji="1" lang="ja-JP" altLang="en-US" sz="1800" b="1" dirty="0">
                        <a:solidFill>
                          <a:srgbClr val="FF0000"/>
                        </a:solidFill>
                      </a:endParaRPr>
                    </a:p>
                  </a:txBody>
                  <a:tcPr/>
                </a:tc>
                <a:extLst>
                  <a:ext uri="{0D108BD9-81ED-4DB2-BD59-A6C34878D82A}">
                    <a16:rowId xmlns:a16="http://schemas.microsoft.com/office/drawing/2014/main" val="2564842896"/>
                  </a:ext>
                </a:extLst>
              </a:tr>
            </a:tbl>
          </a:graphicData>
        </a:graphic>
      </p:graphicFrame>
    </p:spTree>
    <p:extLst>
      <p:ext uri="{BB962C8B-B14F-4D97-AF65-F5344CB8AC3E}">
        <p14:creationId xmlns:p14="http://schemas.microsoft.com/office/powerpoint/2010/main" val="1368070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71"/>
          <p:cNvSpPr>
            <a:spLocks noChangeArrowheads="1"/>
          </p:cNvSpPr>
          <p:nvPr/>
        </p:nvSpPr>
        <p:spPr bwMode="auto">
          <a:xfrm>
            <a:off x="252417" y="111128"/>
            <a:ext cx="8639175" cy="725585"/>
          </a:xfrm>
          <a:prstGeom prst="roundRect">
            <a:avLst>
              <a:gd name="adj" fmla="val 16917"/>
            </a:avLst>
          </a:prstGeom>
          <a:noFill/>
          <a:ln w="6350" algn="ctr">
            <a:noFill/>
            <a:round/>
            <a:headEnd/>
            <a:tailEnd/>
          </a:ln>
        </p:spPr>
        <p:txBody>
          <a:bodyPr wrap="none" anchor="ctr"/>
          <a:lstStyle>
            <a:lvl1pPr eaLnBrk="0" hangingPunct="0">
              <a:defRPr kumimoji="1" sz="2400">
                <a:solidFill>
                  <a:schemeClr val="tx1"/>
                </a:solidFill>
                <a:latin typeface="Arial" pitchFamily="34" charset="0"/>
                <a:ea typeface="ＭＳ Ｐゴシック" pitchFamily="50" charset="-128"/>
              </a:defRPr>
            </a:lvl1pPr>
            <a:lvl2pPr marL="742950" indent="-285750" eaLnBrk="0" hangingPunct="0">
              <a:defRPr kumimoji="1" sz="2400">
                <a:solidFill>
                  <a:schemeClr val="tx1"/>
                </a:solidFill>
                <a:latin typeface="Arial" pitchFamily="34" charset="0"/>
                <a:ea typeface="ＭＳ Ｐゴシック" pitchFamily="50" charset="-128"/>
              </a:defRPr>
            </a:lvl2pPr>
            <a:lvl3pPr marL="1143000" indent="-228600" eaLnBrk="0" hangingPunct="0">
              <a:defRPr kumimoji="1" sz="2400">
                <a:solidFill>
                  <a:schemeClr val="tx1"/>
                </a:solidFill>
                <a:latin typeface="Arial" pitchFamily="34" charset="0"/>
                <a:ea typeface="ＭＳ Ｐゴシック" pitchFamily="50" charset="-128"/>
              </a:defRPr>
            </a:lvl3pPr>
            <a:lvl4pPr marL="1600200" indent="-228600" eaLnBrk="0" hangingPunct="0">
              <a:defRPr kumimoji="1" sz="2400">
                <a:solidFill>
                  <a:schemeClr val="tx1"/>
                </a:solidFill>
                <a:latin typeface="Arial" pitchFamily="34" charset="0"/>
                <a:ea typeface="ＭＳ Ｐゴシック" pitchFamily="50" charset="-128"/>
              </a:defRPr>
            </a:lvl4pPr>
            <a:lvl5pPr marL="2057400" indent="-228600" eaLnBrk="0" hangingPunct="0">
              <a:defRPr kumimoji="1" sz="24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Arial" pitchFamily="34" charset="0"/>
                <a:ea typeface="ＭＳ Ｐゴシック" pitchFamily="50" charset="-128"/>
              </a:defRPr>
            </a:lvl9pPr>
          </a:lstStyle>
          <a:p>
            <a:pPr eaLnBrk="1" fontAlgn="auto" hangingPunct="1">
              <a:spcBef>
                <a:spcPct val="40000"/>
              </a:spcBef>
              <a:spcAft>
                <a:spcPts val="0"/>
              </a:spcAft>
              <a:buClr>
                <a:srgbClr val="FFA800"/>
              </a:buClr>
              <a:buFont typeface="Wingdings" pitchFamily="2" charset="2"/>
              <a:buNone/>
              <a:defRPr/>
            </a:pPr>
            <a:r>
              <a:rPr lang="ja-JP" altLang="en-US" sz="2800" b="1" kern="0" dirty="0">
                <a:solidFill>
                  <a:srgbClr val="333333"/>
                </a:solidFill>
                <a:latin typeface="Meiryo UI" panose="020B0604030504040204" pitchFamily="50" charset="-128"/>
                <a:ea typeface="Meiryo UI" panose="020B0604030504040204" pitchFamily="50" charset="-128"/>
                <a:cs typeface="Meiryo UI" panose="020B0604030504040204" pitchFamily="50" charset="-128"/>
              </a:rPr>
              <a:t>　　　　　　労働基準監督署への報告様式（参考）</a:t>
            </a:r>
          </a:p>
        </p:txBody>
      </p:sp>
      <p:graphicFrame>
        <p:nvGraphicFramePr>
          <p:cNvPr id="3" name="表 2"/>
          <p:cNvGraphicFramePr>
            <a:graphicFrameLocks noGrp="1"/>
          </p:cNvGraphicFramePr>
          <p:nvPr>
            <p:extLst>
              <p:ext uri="{D42A27DB-BD31-4B8C-83A1-F6EECF244321}">
                <p14:modId xmlns:p14="http://schemas.microsoft.com/office/powerpoint/2010/main" val="3646204983"/>
              </p:ext>
            </p:extLst>
          </p:nvPr>
        </p:nvGraphicFramePr>
        <p:xfrm>
          <a:off x="162986" y="974616"/>
          <a:ext cx="8784976" cy="5256588"/>
        </p:xfrm>
        <a:graphic>
          <a:graphicData uri="http://schemas.openxmlformats.org/drawingml/2006/table">
            <a:tbl>
              <a:tblPr/>
              <a:tblGrid>
                <a:gridCol w="1991735">
                  <a:extLst>
                    <a:ext uri="{9D8B030D-6E8A-4147-A177-3AD203B41FA5}">
                      <a16:colId xmlns:a16="http://schemas.microsoft.com/office/drawing/2014/main" val="20000"/>
                    </a:ext>
                  </a:extLst>
                </a:gridCol>
                <a:gridCol w="480150">
                  <a:extLst>
                    <a:ext uri="{9D8B030D-6E8A-4147-A177-3AD203B41FA5}">
                      <a16:colId xmlns:a16="http://schemas.microsoft.com/office/drawing/2014/main" val="20001"/>
                    </a:ext>
                  </a:extLst>
                </a:gridCol>
                <a:gridCol w="3414405">
                  <a:extLst>
                    <a:ext uri="{9D8B030D-6E8A-4147-A177-3AD203B41FA5}">
                      <a16:colId xmlns:a16="http://schemas.microsoft.com/office/drawing/2014/main" val="20002"/>
                    </a:ext>
                  </a:extLst>
                </a:gridCol>
                <a:gridCol w="1348220">
                  <a:extLst>
                    <a:ext uri="{9D8B030D-6E8A-4147-A177-3AD203B41FA5}">
                      <a16:colId xmlns:a16="http://schemas.microsoft.com/office/drawing/2014/main" val="20003"/>
                    </a:ext>
                  </a:extLst>
                </a:gridCol>
                <a:gridCol w="1550466">
                  <a:extLst>
                    <a:ext uri="{9D8B030D-6E8A-4147-A177-3AD203B41FA5}">
                      <a16:colId xmlns:a16="http://schemas.microsoft.com/office/drawing/2014/main" val="20004"/>
                    </a:ext>
                  </a:extLst>
                </a:gridCol>
              </a:tblGrid>
              <a:tr h="550700">
                <a:tc>
                  <a:txBody>
                    <a:bodyPr/>
                    <a:lstStyle/>
                    <a:p>
                      <a:pPr algn="ctr" fontAlgn="ctr"/>
                      <a:r>
                        <a:rPr lang="ja-JP" altLang="en-US" sz="1400" b="0" i="0" u="none" strike="noStrike" dirty="0">
                          <a:solidFill>
                            <a:srgbClr val="000000"/>
                          </a:solidFill>
                          <a:latin typeface="ＭＳ Ｐゴシック"/>
                        </a:rPr>
                        <a:t>対象年</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gridSpan="2">
                  <a:txBody>
                    <a:bodyPr/>
                    <a:lstStyle/>
                    <a:p>
                      <a:pPr algn="ctr" fontAlgn="ctr"/>
                      <a:r>
                        <a:rPr lang="ja-JP" altLang="en-US" sz="1400" b="0" i="0" u="none" strike="noStrike" dirty="0">
                          <a:solidFill>
                            <a:srgbClr val="000000"/>
                          </a:solidFill>
                          <a:latin typeface="ＭＳ Ｐゴシック"/>
                        </a:rPr>
                        <a:t>令和</a:t>
                      </a:r>
                      <a:r>
                        <a:rPr lang="en-US" altLang="ja-JP" sz="1400" b="0" i="0" u="none" strike="noStrike" dirty="0">
                          <a:solidFill>
                            <a:srgbClr val="000000"/>
                          </a:solidFill>
                          <a:latin typeface="ＭＳ Ｐゴシック"/>
                        </a:rPr>
                        <a:t>6</a:t>
                      </a:r>
                      <a:r>
                        <a:rPr lang="ja-JP" altLang="en-US" sz="1400" b="0" i="0" u="none" strike="noStrike" dirty="0">
                          <a:solidFill>
                            <a:srgbClr val="000000"/>
                          </a:solidFill>
                          <a:latin typeface="ＭＳ Ｐゴシック"/>
                        </a:rPr>
                        <a:t>年分</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1400" b="0" i="0" u="none" strike="noStrike">
                          <a:solidFill>
                            <a:srgbClr val="000000"/>
                          </a:solidFill>
                          <a:latin typeface="ＭＳ Ｐゴシック"/>
                        </a:rPr>
                        <a:t>検査実施年月</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l" fontAlgn="ctr"/>
                      <a:r>
                        <a:rPr lang="ja-JP" altLang="en-US" sz="1400" b="0" i="0" u="none" strike="noStrike" dirty="0">
                          <a:solidFill>
                            <a:srgbClr val="000000"/>
                          </a:solidFill>
                          <a:latin typeface="ＭＳ Ｐゴシック"/>
                        </a:rPr>
                        <a:t>令和</a:t>
                      </a:r>
                      <a:r>
                        <a:rPr lang="en-US" altLang="ja-JP" sz="1400" b="0" i="0" u="none" strike="noStrike" dirty="0">
                          <a:solidFill>
                            <a:srgbClr val="000000"/>
                          </a:solidFill>
                          <a:latin typeface="ＭＳ Ｐゴシック"/>
                        </a:rPr>
                        <a:t>7</a:t>
                      </a:r>
                      <a:r>
                        <a:rPr lang="ja-JP" altLang="en-US" sz="1400" b="0" i="0" u="none" strike="noStrike" dirty="0">
                          <a:solidFill>
                            <a:srgbClr val="000000"/>
                          </a:solidFill>
                          <a:latin typeface="ＭＳ Ｐゴシック"/>
                        </a:rPr>
                        <a:t>年</a:t>
                      </a:r>
                      <a:r>
                        <a:rPr lang="en-US" altLang="ja-JP" sz="1400" b="0" i="0" u="none" strike="noStrike" dirty="0">
                          <a:solidFill>
                            <a:srgbClr val="000000"/>
                          </a:solidFill>
                          <a:latin typeface="ＭＳ Ｐゴシック"/>
                        </a:rPr>
                        <a:t>1</a:t>
                      </a:r>
                      <a:r>
                        <a:rPr lang="ja-JP" altLang="en-US" sz="1400" b="0" i="0" u="none" strike="noStrike" dirty="0">
                          <a:solidFill>
                            <a:srgbClr val="000000"/>
                          </a:solidFill>
                          <a:latin typeface="ＭＳ Ｐゴシック"/>
                        </a:rPr>
                        <a:t>月</a:t>
                      </a:r>
                      <a:r>
                        <a:rPr lang="en-US" altLang="ja-JP" sz="1400" b="0" i="0" u="none" strike="noStrike" dirty="0">
                          <a:solidFill>
                            <a:srgbClr val="000000"/>
                          </a:solidFill>
                          <a:latin typeface="ＭＳ Ｐゴシック"/>
                        </a:rPr>
                        <a:t>27</a:t>
                      </a:r>
                      <a:r>
                        <a:rPr lang="ja-JP" altLang="en-US" sz="1400" b="0" i="0" u="none" strike="noStrike" dirty="0">
                          <a:solidFill>
                            <a:srgbClr val="000000"/>
                          </a:solidFill>
                          <a:latin typeface="ＭＳ Ｐゴシック"/>
                        </a:rPr>
                        <a:t>日～　　　　　　</a:t>
                      </a:r>
                      <a:br>
                        <a:rPr lang="en-US" altLang="ja-JP" sz="1400" b="0" i="0" u="none" strike="noStrike" dirty="0">
                          <a:solidFill>
                            <a:srgbClr val="000000"/>
                          </a:solidFill>
                          <a:latin typeface="ＭＳ Ｐゴシック"/>
                        </a:rPr>
                      </a:br>
                      <a:r>
                        <a:rPr lang="ja-JP" altLang="en-US" sz="1400" b="0" i="0" u="none" strike="noStrike" dirty="0">
                          <a:solidFill>
                            <a:srgbClr val="000000"/>
                          </a:solidFill>
                          <a:latin typeface="ＭＳ Ｐゴシック"/>
                        </a:rPr>
                        <a:t>　　　　　 </a:t>
                      </a:r>
                      <a:r>
                        <a:rPr lang="en-US" altLang="ja-JP" sz="1400" b="0" i="0" u="none" strike="noStrike" dirty="0">
                          <a:solidFill>
                            <a:srgbClr val="000000"/>
                          </a:solidFill>
                          <a:latin typeface="ＭＳ Ｐゴシック"/>
                        </a:rPr>
                        <a:t>2</a:t>
                      </a:r>
                      <a:r>
                        <a:rPr lang="ja-JP" altLang="en-US" sz="1400" b="0" i="0" u="none" strike="noStrike" dirty="0">
                          <a:solidFill>
                            <a:srgbClr val="000000"/>
                          </a:solidFill>
                          <a:latin typeface="ＭＳ Ｐゴシック"/>
                        </a:rPr>
                        <a:t>月</a:t>
                      </a:r>
                      <a:r>
                        <a:rPr lang="en-US" altLang="ja-JP" sz="1400" b="0" i="0" u="none" strike="noStrike" dirty="0">
                          <a:solidFill>
                            <a:srgbClr val="000000"/>
                          </a:solidFill>
                          <a:latin typeface="ＭＳ Ｐゴシック"/>
                        </a:rPr>
                        <a:t>17</a:t>
                      </a:r>
                      <a:r>
                        <a:rPr lang="ja-JP" altLang="en-US" sz="1400" b="0" i="0" u="none" strike="noStrike" dirty="0">
                          <a:solidFill>
                            <a:srgbClr val="000000"/>
                          </a:solidFill>
                          <a:latin typeface="ＭＳ Ｐゴシック"/>
                        </a:rPr>
                        <a:t>日</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94677">
                <a:tc>
                  <a:txBody>
                    <a:bodyPr/>
                    <a:lstStyle/>
                    <a:p>
                      <a:pPr algn="ctr" fontAlgn="ctr"/>
                      <a:r>
                        <a:rPr lang="ja-JP" altLang="en-US" sz="1400" b="0" i="0" u="none" strike="noStrike" dirty="0">
                          <a:solidFill>
                            <a:srgbClr val="000000"/>
                          </a:solidFill>
                          <a:latin typeface="ＭＳ Ｐゴシック"/>
                        </a:rPr>
                        <a:t>検査を実施した者</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altLang="ja-JP" sz="1400" b="0" i="0" u="none" strike="noStrike" dirty="0">
                          <a:solidFill>
                            <a:srgbClr val="000000"/>
                          </a:solidFill>
                          <a:latin typeface="ＭＳ Ｐゴシック"/>
                        </a:rPr>
                        <a:t>3</a:t>
                      </a:r>
                      <a:r>
                        <a:rPr lang="ja-JP" altLang="en-US" sz="1400" b="0" i="0" u="none" strike="noStrike" dirty="0">
                          <a:solidFill>
                            <a:srgbClr val="000000"/>
                          </a:solidFill>
                          <a:latin typeface="ＭＳ Ｐゴシック"/>
                        </a:rPr>
                        <a:t>　</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dirty="0">
                          <a:solidFill>
                            <a:srgbClr val="000000"/>
                          </a:solidFill>
                          <a:latin typeface="ＭＳ Ｐゴシック"/>
                        </a:rPr>
                        <a:t>1</a:t>
                      </a:r>
                      <a:r>
                        <a:rPr lang="ja-JP" altLang="en-US" sz="1400" b="0" i="0" u="none" strike="noStrike" dirty="0">
                          <a:solidFill>
                            <a:srgbClr val="000000"/>
                          </a:solidFill>
                          <a:latin typeface="ＭＳ Ｐゴシック"/>
                        </a:rPr>
                        <a:t>：事業場選任の産業医</a:t>
                      </a:r>
                      <a:br>
                        <a:rPr lang="ja-JP" altLang="en-US" sz="1400" b="0" i="0" u="none" strike="noStrike" dirty="0">
                          <a:solidFill>
                            <a:srgbClr val="000000"/>
                          </a:solidFill>
                          <a:latin typeface="ＭＳ Ｐゴシック"/>
                        </a:rPr>
                      </a:br>
                      <a:r>
                        <a:rPr lang="en-US" altLang="ja-JP" sz="1400" b="0" i="0" u="none" strike="noStrike" dirty="0">
                          <a:solidFill>
                            <a:srgbClr val="000000"/>
                          </a:solidFill>
                          <a:latin typeface="ＭＳ Ｐゴシック"/>
                        </a:rPr>
                        <a:t>2</a:t>
                      </a:r>
                      <a:r>
                        <a:rPr lang="ja-JP" altLang="en-US" sz="1400" b="0" i="0" u="none" strike="noStrike" dirty="0">
                          <a:solidFill>
                            <a:srgbClr val="000000"/>
                          </a:solidFill>
                          <a:latin typeface="ＭＳ Ｐゴシック"/>
                        </a:rPr>
                        <a:t>：事業場所属の医師（</a:t>
                      </a:r>
                      <a:r>
                        <a:rPr lang="en-US" altLang="ja-JP" sz="1400" b="0" i="0" u="none" strike="noStrike" dirty="0">
                          <a:solidFill>
                            <a:srgbClr val="000000"/>
                          </a:solidFill>
                          <a:latin typeface="ＭＳ Ｐゴシック"/>
                        </a:rPr>
                        <a:t>1</a:t>
                      </a:r>
                      <a:r>
                        <a:rPr lang="ja-JP" altLang="en-US" sz="1400" b="0" i="0" u="none" strike="noStrike" dirty="0">
                          <a:solidFill>
                            <a:srgbClr val="000000"/>
                          </a:solidFill>
                          <a:latin typeface="ＭＳ Ｐゴシック"/>
                        </a:rPr>
                        <a:t>以外の医師）、</a:t>
                      </a:r>
                      <a:endParaRPr lang="en-US" altLang="ja-JP" sz="1400" b="0" i="0" u="none" strike="noStrike" dirty="0">
                        <a:solidFill>
                          <a:srgbClr val="000000"/>
                        </a:solidFill>
                        <a:latin typeface="ＭＳ Ｐゴシック"/>
                      </a:endParaRPr>
                    </a:p>
                    <a:p>
                      <a:pPr algn="l" fontAlgn="ctr"/>
                      <a:r>
                        <a:rPr lang="ja-JP" altLang="en-US" sz="1400" b="0" i="0" u="none" strike="noStrike" dirty="0">
                          <a:solidFill>
                            <a:srgbClr val="000000"/>
                          </a:solidFill>
                          <a:latin typeface="ＭＳ Ｐゴシック"/>
                        </a:rPr>
                        <a:t>　　保健師、看護師又は精神保健福祉士</a:t>
                      </a:r>
                      <a:br>
                        <a:rPr lang="ja-JP" altLang="en-US" sz="1400" b="0" i="0" u="none" strike="noStrike" dirty="0">
                          <a:solidFill>
                            <a:srgbClr val="000000"/>
                          </a:solidFill>
                          <a:latin typeface="ＭＳ Ｐゴシック"/>
                        </a:rPr>
                      </a:br>
                      <a:r>
                        <a:rPr lang="en-US" altLang="ja-JP" sz="1400" b="0" i="0" u="none" strike="noStrike" dirty="0">
                          <a:solidFill>
                            <a:srgbClr val="000000"/>
                          </a:solidFill>
                          <a:latin typeface="ＭＳ Ｐゴシック"/>
                        </a:rPr>
                        <a:t>3</a:t>
                      </a:r>
                      <a:r>
                        <a:rPr lang="ja-JP" altLang="en-US" sz="1400" b="0" i="0" u="none" strike="noStrike" dirty="0">
                          <a:solidFill>
                            <a:srgbClr val="000000"/>
                          </a:solidFill>
                          <a:latin typeface="ＭＳ Ｐゴシック"/>
                        </a:rPr>
                        <a:t>：外部委託の医師、保健師、看護師又は</a:t>
                      </a:r>
                      <a:endParaRPr lang="en-US" altLang="ja-JP" sz="1400" b="0" i="0" u="none" strike="noStrike" dirty="0">
                        <a:solidFill>
                          <a:srgbClr val="000000"/>
                        </a:solidFill>
                        <a:latin typeface="ＭＳ Ｐゴシック"/>
                      </a:endParaRPr>
                    </a:p>
                    <a:p>
                      <a:pPr algn="l" fontAlgn="ctr"/>
                      <a:r>
                        <a:rPr lang="ja-JP" altLang="en-US" sz="1400" b="0" i="0" u="none" strike="noStrike" dirty="0">
                          <a:solidFill>
                            <a:srgbClr val="000000"/>
                          </a:solidFill>
                          <a:latin typeface="ＭＳ Ｐゴシック"/>
                        </a:rPr>
                        <a:t>　　精神保健福祉士</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dirty="0">
                          <a:solidFill>
                            <a:srgbClr val="000000"/>
                          </a:solidFill>
                          <a:latin typeface="ＭＳ Ｐゴシック"/>
                        </a:rPr>
                        <a:t>検査を受けた</a:t>
                      </a:r>
                      <a:endParaRPr lang="en-US" altLang="ja-JP" sz="1400" b="0" i="0" u="none" strike="noStrike" dirty="0">
                        <a:solidFill>
                          <a:srgbClr val="000000"/>
                        </a:solidFill>
                        <a:latin typeface="ＭＳ Ｐゴシック"/>
                      </a:endParaRPr>
                    </a:p>
                    <a:p>
                      <a:pPr algn="ctr" fontAlgn="ctr"/>
                      <a:r>
                        <a:rPr lang="ja-JP" altLang="en-US" sz="1400" b="0" i="0" u="none" strike="noStrike" dirty="0">
                          <a:solidFill>
                            <a:srgbClr val="000000"/>
                          </a:solidFill>
                          <a:latin typeface="ＭＳ Ｐゴシック"/>
                        </a:rPr>
                        <a:t>労働者数</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ctr"/>
                      <a:r>
                        <a:rPr lang="en-US" altLang="ja-JP" sz="1400" b="0" i="0" u="none" strike="noStrike" dirty="0">
                          <a:solidFill>
                            <a:srgbClr val="000000"/>
                          </a:solidFill>
                          <a:latin typeface="ＭＳ Ｐゴシック"/>
                        </a:rPr>
                        <a:t>241</a:t>
                      </a:r>
                      <a:r>
                        <a:rPr lang="ja-JP" altLang="en-US" sz="1400" b="0" i="0" u="none" strike="noStrike" dirty="0">
                          <a:solidFill>
                            <a:srgbClr val="000000"/>
                          </a:solidFill>
                          <a:latin typeface="ＭＳ Ｐゴシック"/>
                        </a:rPr>
                        <a:t>人</a:t>
                      </a:r>
                    </a:p>
                  </a:txBody>
                  <a:tcPr marL="6170" marR="111061"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15293">
                <a:tc rowSpan="3">
                  <a:txBody>
                    <a:bodyPr/>
                    <a:lstStyle/>
                    <a:p>
                      <a:pPr algn="ctr" fontAlgn="ctr"/>
                      <a:r>
                        <a:rPr lang="ja-JP" altLang="en-US" sz="1400" b="0" i="0" u="none" strike="noStrike">
                          <a:solidFill>
                            <a:srgbClr val="000000"/>
                          </a:solidFill>
                          <a:latin typeface="ＭＳ Ｐゴシック"/>
                        </a:rPr>
                        <a:t>面接指導を実施する予定の医師</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ja-JP" altLang="en-US" sz="1400" b="0" i="0" u="none" strike="noStrike" dirty="0">
                          <a:solidFill>
                            <a:srgbClr val="000000"/>
                          </a:solidFill>
                          <a:latin typeface="ＭＳ Ｐゴシック"/>
                        </a:rPr>
                        <a:t>　</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3">
                  <a:txBody>
                    <a:bodyPr/>
                    <a:lstStyle/>
                    <a:p>
                      <a:pPr algn="l" fontAlgn="ctr"/>
                      <a:r>
                        <a:rPr lang="en-US" altLang="ja-JP" sz="1400" b="0" i="0" u="none" strike="noStrike">
                          <a:solidFill>
                            <a:srgbClr val="000000"/>
                          </a:solidFill>
                          <a:latin typeface="ＭＳ Ｐゴシック"/>
                        </a:rPr>
                        <a:t>1</a:t>
                      </a:r>
                      <a:r>
                        <a:rPr lang="ja-JP" altLang="en-US" sz="1400" b="0" i="0" u="none" strike="noStrike">
                          <a:solidFill>
                            <a:srgbClr val="000000"/>
                          </a:solidFill>
                          <a:latin typeface="ＭＳ Ｐゴシック"/>
                        </a:rPr>
                        <a:t>：事業場選任の産業医</a:t>
                      </a:r>
                      <a:br>
                        <a:rPr lang="ja-JP" altLang="en-US" sz="1400" b="0" i="0" u="none" strike="noStrike">
                          <a:solidFill>
                            <a:srgbClr val="000000"/>
                          </a:solidFill>
                          <a:latin typeface="ＭＳ Ｐゴシック"/>
                        </a:rPr>
                      </a:br>
                      <a:r>
                        <a:rPr lang="en-US" altLang="ja-JP" sz="1400" b="0" i="0" u="none" strike="noStrike">
                          <a:solidFill>
                            <a:srgbClr val="000000"/>
                          </a:solidFill>
                          <a:latin typeface="ＭＳ Ｐゴシック"/>
                        </a:rPr>
                        <a:t>2</a:t>
                      </a:r>
                      <a:r>
                        <a:rPr lang="ja-JP" altLang="en-US" sz="1400" b="0" i="0" u="none" strike="noStrike">
                          <a:solidFill>
                            <a:srgbClr val="000000"/>
                          </a:solidFill>
                          <a:latin typeface="ＭＳ Ｐゴシック"/>
                        </a:rPr>
                        <a:t>：事業場所属の医師（</a:t>
                      </a:r>
                      <a:r>
                        <a:rPr lang="en-US" altLang="ja-JP" sz="1400" b="0" i="0" u="none" strike="noStrike">
                          <a:solidFill>
                            <a:srgbClr val="000000"/>
                          </a:solidFill>
                          <a:latin typeface="ＭＳ Ｐゴシック"/>
                        </a:rPr>
                        <a:t>1</a:t>
                      </a:r>
                      <a:r>
                        <a:rPr lang="ja-JP" altLang="en-US" sz="1400" b="0" i="0" u="none" strike="noStrike">
                          <a:solidFill>
                            <a:srgbClr val="000000"/>
                          </a:solidFill>
                          <a:latin typeface="ＭＳ Ｐゴシック"/>
                        </a:rPr>
                        <a:t>以外の医師）</a:t>
                      </a:r>
                      <a:br>
                        <a:rPr lang="ja-JP" altLang="en-US" sz="1400" b="0" i="0" u="none" strike="noStrike">
                          <a:solidFill>
                            <a:srgbClr val="000000"/>
                          </a:solidFill>
                          <a:latin typeface="ＭＳ Ｐゴシック"/>
                        </a:rPr>
                      </a:br>
                      <a:r>
                        <a:rPr lang="en-US" altLang="ja-JP" sz="1400" b="0" i="0" u="none" strike="noStrike">
                          <a:solidFill>
                            <a:srgbClr val="000000"/>
                          </a:solidFill>
                          <a:latin typeface="ＭＳ Ｐゴシック"/>
                        </a:rPr>
                        <a:t>3</a:t>
                      </a:r>
                      <a:r>
                        <a:rPr lang="ja-JP" altLang="en-US" sz="1400" b="0" i="0" u="none" strike="noStrike">
                          <a:solidFill>
                            <a:srgbClr val="000000"/>
                          </a:solidFill>
                          <a:latin typeface="ＭＳ Ｐゴシック"/>
                        </a:rPr>
                        <a:t>：外部委託先の医師</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a:solidFill>
                            <a:srgbClr val="000000"/>
                          </a:solidFill>
                          <a:latin typeface="ＭＳ Ｐゴシック"/>
                        </a:rPr>
                        <a:t>高ストレス者数</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ctr"/>
                      <a:r>
                        <a:rPr lang="en-US" altLang="ja-JP" sz="1400" b="0" i="0" u="none" strike="noStrike" dirty="0">
                          <a:solidFill>
                            <a:srgbClr val="000000"/>
                          </a:solidFill>
                          <a:latin typeface="ＭＳ Ｐゴシック"/>
                        </a:rPr>
                        <a:t>35</a:t>
                      </a:r>
                      <a:r>
                        <a:rPr lang="ja-JP" altLang="en-US" sz="1400" b="0" i="0" u="none" strike="noStrike" dirty="0">
                          <a:solidFill>
                            <a:srgbClr val="000000"/>
                          </a:solidFill>
                          <a:latin typeface="ＭＳ Ｐゴシック"/>
                        </a:rPr>
                        <a:t>人</a:t>
                      </a:r>
                    </a:p>
                  </a:txBody>
                  <a:tcPr marL="6170" marR="111061"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550700">
                <a:tc vMerge="1">
                  <a:txBody>
                    <a:bodyPr/>
                    <a:lstStyle/>
                    <a:p>
                      <a:endParaRPr kumimoji="1" lang="ja-JP" altLang="en-US"/>
                    </a:p>
                  </a:txBody>
                  <a:tcPr/>
                </a:tc>
                <a:tc>
                  <a:txBody>
                    <a:bodyPr/>
                    <a:lstStyle/>
                    <a:p>
                      <a:pPr algn="ctr" fontAlgn="ctr"/>
                      <a:r>
                        <a:rPr lang="en-US" altLang="ja-JP" sz="1400" b="0" i="0" u="none" strike="noStrike" dirty="0">
                          <a:solidFill>
                            <a:srgbClr val="000000"/>
                          </a:solidFill>
                          <a:latin typeface="ＭＳ Ｐゴシック"/>
                        </a:rPr>
                        <a:t>3</a:t>
                      </a:r>
                      <a:r>
                        <a:rPr lang="ja-JP" altLang="en-US" sz="1400" b="0" i="0" u="none" strike="noStrike" dirty="0">
                          <a:solidFill>
                            <a:srgbClr val="000000"/>
                          </a:solidFill>
                          <a:latin typeface="ＭＳ Ｐゴシック"/>
                        </a:rPr>
                        <a:t>　</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kumimoji="1" lang="ja-JP" altLang="en-US"/>
                    </a:p>
                  </a:txBody>
                  <a:tcPr/>
                </a:tc>
                <a:tc>
                  <a:txBody>
                    <a:bodyPr/>
                    <a:lstStyle/>
                    <a:p>
                      <a:pPr algn="ctr" fontAlgn="ctr"/>
                      <a:r>
                        <a:rPr lang="ja-JP" altLang="en-US" sz="1400" b="0" i="0" u="none" strike="noStrike" dirty="0">
                          <a:solidFill>
                            <a:srgbClr val="000000"/>
                          </a:solidFill>
                          <a:latin typeface="ＭＳ Ｐゴシック"/>
                        </a:rPr>
                        <a:t>面接指導</a:t>
                      </a:r>
                      <a:endParaRPr lang="en-US" altLang="ja-JP" sz="1400" b="0" i="0" u="none" strike="noStrike" dirty="0">
                        <a:solidFill>
                          <a:srgbClr val="000000"/>
                        </a:solidFill>
                        <a:latin typeface="ＭＳ Ｐゴシック"/>
                      </a:endParaRPr>
                    </a:p>
                    <a:p>
                      <a:pPr algn="ctr" fontAlgn="ctr"/>
                      <a:r>
                        <a:rPr lang="ja-JP" altLang="en-US" sz="1400" b="0" i="0" u="none" strike="noStrike" dirty="0">
                          <a:solidFill>
                            <a:srgbClr val="000000"/>
                          </a:solidFill>
                          <a:latin typeface="ＭＳ Ｐゴシック"/>
                        </a:rPr>
                        <a:t>対象者数</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ctr"/>
                      <a:r>
                        <a:rPr lang="en-US" altLang="ja-JP" sz="1400" b="0" i="0" u="none" strike="noStrike" dirty="0">
                          <a:solidFill>
                            <a:srgbClr val="000000"/>
                          </a:solidFill>
                          <a:latin typeface="ＭＳ Ｐゴシック"/>
                        </a:rPr>
                        <a:t>35</a:t>
                      </a:r>
                      <a:r>
                        <a:rPr lang="ja-JP" altLang="en-US" sz="1400" b="0" i="0" u="none" strike="noStrike" dirty="0">
                          <a:solidFill>
                            <a:srgbClr val="000000"/>
                          </a:solidFill>
                          <a:latin typeface="ＭＳ Ｐゴシック"/>
                        </a:rPr>
                        <a:t>人</a:t>
                      </a:r>
                    </a:p>
                  </a:txBody>
                  <a:tcPr marL="6170" marR="111061"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50700">
                <a:tc vMerge="1">
                  <a:txBody>
                    <a:bodyPr/>
                    <a:lstStyle/>
                    <a:p>
                      <a:endParaRPr kumimoji="1" lang="ja-JP" altLang="en-US"/>
                    </a:p>
                  </a:txBody>
                  <a:tcPr/>
                </a:tc>
                <a:tc>
                  <a:txBody>
                    <a:bodyPr/>
                    <a:lstStyle/>
                    <a:p>
                      <a:pPr algn="ctr" fontAlgn="ctr"/>
                      <a:r>
                        <a:rPr lang="ja-JP" altLang="en-US" sz="1400" b="0" i="0" u="none" strike="noStrike">
                          <a:solidFill>
                            <a:srgbClr val="000000"/>
                          </a:solidFill>
                          <a:latin typeface="ＭＳ Ｐゴシック"/>
                        </a:rPr>
                        <a:t>　</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a:txBody>
                    <a:bodyPr/>
                    <a:lstStyle/>
                    <a:p>
                      <a:pPr algn="ctr" fontAlgn="ctr"/>
                      <a:r>
                        <a:rPr lang="ja-JP" altLang="en-US" sz="1400" b="0" i="0" u="none" strike="noStrike" dirty="0">
                          <a:solidFill>
                            <a:srgbClr val="000000"/>
                          </a:solidFill>
                          <a:latin typeface="ＭＳ Ｐゴシック"/>
                        </a:rPr>
                        <a:t>面接指導を</a:t>
                      </a:r>
                      <a:endParaRPr lang="en-US" altLang="ja-JP" sz="1400" b="0" i="0" u="none" strike="noStrike" dirty="0">
                        <a:solidFill>
                          <a:srgbClr val="000000"/>
                        </a:solidFill>
                        <a:latin typeface="ＭＳ Ｐゴシック"/>
                      </a:endParaRPr>
                    </a:p>
                    <a:p>
                      <a:pPr algn="ctr" fontAlgn="ctr"/>
                      <a:r>
                        <a:rPr lang="ja-JP" altLang="en-US" sz="1400" b="0" i="0" u="none" strike="noStrike" dirty="0">
                          <a:solidFill>
                            <a:srgbClr val="000000"/>
                          </a:solidFill>
                          <a:latin typeface="ＭＳ Ｐゴシック"/>
                        </a:rPr>
                        <a:t>受けた労働者数</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ctr"/>
                      <a:r>
                        <a:rPr lang="en-US" altLang="ja-JP" sz="1400" b="0" i="0" u="none" strike="noStrike" dirty="0">
                          <a:solidFill>
                            <a:srgbClr val="000000"/>
                          </a:solidFill>
                          <a:latin typeface="ＭＳ Ｐゴシック"/>
                        </a:rPr>
                        <a:t>0</a:t>
                      </a:r>
                      <a:r>
                        <a:rPr lang="ja-JP" altLang="en-US" sz="1400" b="0" i="0" u="none" strike="noStrike" dirty="0">
                          <a:solidFill>
                            <a:srgbClr val="000000"/>
                          </a:solidFill>
                          <a:latin typeface="ＭＳ Ｐゴシック"/>
                        </a:rPr>
                        <a:t>人</a:t>
                      </a:r>
                    </a:p>
                  </a:txBody>
                  <a:tcPr marL="6170" marR="111061"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94518">
                <a:tc>
                  <a:txBody>
                    <a:bodyPr/>
                    <a:lstStyle/>
                    <a:p>
                      <a:pPr algn="ctr" fontAlgn="ctr"/>
                      <a:r>
                        <a:rPr lang="ja-JP" altLang="en-US" sz="1400" b="0" i="0" u="none" strike="noStrike">
                          <a:solidFill>
                            <a:srgbClr val="000000"/>
                          </a:solidFill>
                          <a:latin typeface="ＭＳ Ｐゴシック"/>
                        </a:rPr>
                        <a:t>集団ごとの分析の実施の有無</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n-US" altLang="ja-JP" sz="1400" b="0" i="0" u="none" strike="noStrike" dirty="0">
                          <a:solidFill>
                            <a:srgbClr val="000000"/>
                          </a:solidFill>
                          <a:latin typeface="ＭＳ Ｐゴシック"/>
                        </a:rPr>
                        <a:t>1</a:t>
                      </a:r>
                      <a:r>
                        <a:rPr lang="ja-JP" altLang="en-US" sz="1400" b="0" i="0" u="none" strike="noStrike" dirty="0">
                          <a:solidFill>
                            <a:srgbClr val="000000"/>
                          </a:solidFill>
                          <a:latin typeface="ＭＳ Ｐゴシック"/>
                        </a:rPr>
                        <a:t>　</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400" b="0" i="0" u="none" strike="noStrike">
                          <a:solidFill>
                            <a:srgbClr val="000000"/>
                          </a:solidFill>
                          <a:latin typeface="ＭＳ Ｐゴシック"/>
                        </a:rPr>
                        <a:t>1</a:t>
                      </a:r>
                      <a:r>
                        <a:rPr lang="ja-JP" altLang="en-US" sz="1400" b="0" i="0" u="none" strike="noStrike">
                          <a:solidFill>
                            <a:srgbClr val="000000"/>
                          </a:solidFill>
                          <a:latin typeface="ＭＳ Ｐゴシック"/>
                        </a:rPr>
                        <a:t>：検査結果の集団ごとの分析を行った</a:t>
                      </a:r>
                      <a:br>
                        <a:rPr lang="ja-JP" altLang="en-US" sz="1400" b="0" i="0" u="none" strike="noStrike">
                          <a:solidFill>
                            <a:srgbClr val="000000"/>
                          </a:solidFill>
                          <a:latin typeface="ＭＳ Ｐゴシック"/>
                        </a:rPr>
                      </a:br>
                      <a:r>
                        <a:rPr lang="en-US" altLang="ja-JP" sz="1400" b="0" i="0" u="none" strike="noStrike">
                          <a:solidFill>
                            <a:srgbClr val="000000"/>
                          </a:solidFill>
                          <a:latin typeface="ＭＳ Ｐゴシック"/>
                        </a:rPr>
                        <a:t>2</a:t>
                      </a:r>
                      <a:r>
                        <a:rPr lang="ja-JP" altLang="en-US" sz="1400" b="0" i="0" u="none" strike="noStrike">
                          <a:solidFill>
                            <a:srgbClr val="000000"/>
                          </a:solidFill>
                          <a:latin typeface="ＭＳ Ｐゴシック"/>
                        </a:rPr>
                        <a:t>：検査結果の集団ごとの分析を行っていない</a:t>
                      </a:r>
                    </a:p>
                  </a:txBody>
                  <a:tcPr marL="6170" marR="6170" marT="61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ja-JP" altLang="en-US" sz="1400" b="0" i="0" u="none" strike="noStrike">
                        <a:solidFill>
                          <a:srgbClr val="000000"/>
                        </a:solidFill>
                        <a:latin typeface="ＭＳ Ｐゴシック"/>
                      </a:endParaRPr>
                    </a:p>
                  </a:txBody>
                  <a:tcPr marL="6170" marR="6170" marT="617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ja-JP" altLang="en-US" sz="1400" b="0" i="0" u="none" strike="noStrike" dirty="0">
                        <a:solidFill>
                          <a:srgbClr val="000000"/>
                        </a:solidFill>
                        <a:latin typeface="ＭＳ Ｐゴシック"/>
                      </a:endParaRPr>
                    </a:p>
                  </a:txBody>
                  <a:tcPr marL="6170" marR="6170" marT="617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5"/>
                  </a:ext>
                </a:extLst>
              </a:tr>
            </a:tbl>
          </a:graphicData>
        </a:graphic>
      </p:graphicFrame>
      <p:sp>
        <p:nvSpPr>
          <p:cNvPr id="4" name="スライド番号プレースホルダー 3"/>
          <p:cNvSpPr>
            <a:spLocks noGrp="1"/>
          </p:cNvSpPr>
          <p:nvPr>
            <p:ph type="sldNum" sz="quarter" idx="12"/>
          </p:nvPr>
        </p:nvSpPr>
        <p:spPr/>
        <p:txBody>
          <a:bodyPr/>
          <a:lstStyle/>
          <a:p>
            <a:fld id="{AFBC7796-D4E4-4092-9FE9-43748644FBDA}" type="slidenum">
              <a:rPr kumimoji="1" lang="ja-JP" altLang="en-US" smtClean="0"/>
              <a:t>17</a:t>
            </a:fld>
            <a:endParaRPr kumimoji="1" lang="ja-JP" altLang="en-US"/>
          </a:p>
        </p:txBody>
      </p:sp>
    </p:spTree>
    <p:extLst>
      <p:ext uri="{BB962C8B-B14F-4D97-AF65-F5344CB8AC3E}">
        <p14:creationId xmlns:p14="http://schemas.microsoft.com/office/powerpoint/2010/main" val="628722450"/>
      </p:ext>
    </p:extLst>
  </p:cSld>
  <p:clrMapOvr>
    <a:masterClrMapping/>
  </p:clrMapOvr>
</p:sld>
</file>

<file path=ppt/theme/theme1.xml><?xml version="1.0" encoding="utf-8"?>
<a:theme xmlns:a="http://schemas.openxmlformats.org/drawingml/2006/main" name="Team HUM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ヒューマン横</Template>
  <TotalTime>4024</TotalTime>
  <Words>2527</Words>
  <Application>Microsoft Office PowerPoint</Application>
  <PresentationFormat>画面に合わせる (4:3)</PresentationFormat>
  <Paragraphs>663</Paragraphs>
  <Slides>17</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17</vt:i4>
      </vt:variant>
    </vt:vector>
  </HeadingPairs>
  <TitlesOfParts>
    <vt:vector size="26" baseType="lpstr">
      <vt:lpstr>Meiryo UI</vt:lpstr>
      <vt:lpstr>ＭＳ Ｐゴシック</vt:lpstr>
      <vt:lpstr>ＭＳ ゴシック</vt:lpstr>
      <vt:lpstr>メイリオ</vt:lpstr>
      <vt:lpstr>游ゴシック</vt:lpstr>
      <vt:lpstr>Arial</vt:lpstr>
      <vt:lpstr>Calibri</vt:lpstr>
      <vt:lpstr>Wingdings</vt:lpstr>
      <vt:lpstr>Team HUMAN</vt:lpstr>
      <vt:lpstr>PowerPoint プレゼンテーション</vt:lpstr>
      <vt:lpstr>PowerPoint プレゼンテーション</vt:lpstr>
      <vt:lpstr>PowerPoint プレゼンテーション</vt:lpstr>
      <vt:lpstr>ストレスチェック制度</vt:lpstr>
      <vt:lpstr>測定項目</vt:lpstr>
      <vt:lpstr>ストレスチェックの基本指標①</vt:lpstr>
      <vt:lpstr>ストレスチェックの基本指標②</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京子 徳永</cp:lastModifiedBy>
  <cp:revision>112</cp:revision>
  <cp:lastPrinted>2023-04-09T10:03:23Z</cp:lastPrinted>
  <dcterms:created xsi:type="dcterms:W3CDTF">2017-05-31T12:52:22Z</dcterms:created>
  <dcterms:modified xsi:type="dcterms:W3CDTF">2025-07-27T01:39:47Z</dcterms:modified>
</cp:coreProperties>
</file>