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
  </p:notesMasterIdLst>
  <p:sldIdLst>
    <p:sldId id="257" r:id="rId3"/>
    <p:sldId id="256" r:id="rId4"/>
    <p:sldId id="259" r:id="rId5"/>
    <p:sldId id="258" r:id="rId6"/>
  </p:sldIdLst>
  <p:sldSz cx="6858000" cy="9144000" type="screen4x3"/>
  <p:notesSz cx="6888163" cy="100203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521415D9-36F7-43E2-AB2F-B90AF26B5E84}">
      <p14:sectionLst xmlns:p14="http://schemas.microsoft.com/office/powerpoint/2010/main">
        <p14:section name="タイトルなしのセクション" id="{F0B7715D-946C-4B70-BF23-620237BD7E66}">
          <p14:sldIdLst>
            <p14:sldId id="257"/>
            <p14:sldId id="256"/>
            <p14:sldId id="259"/>
            <p14:sldId id="258"/>
          </p14:sldIdLst>
        </p14:section>
      </p14:sectionLst>
    </p:ext>
    <p:ext uri="{EFAFB233-063F-42B5-8137-9DF3F51BA10A}">
      <p15:sldGuideLst xmlns:p15="http://schemas.microsoft.com/office/powerpoint/2012/main">
        <p15:guide id="1" orient="horz" pos="581"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0066FF"/>
    <a:srgbClr val="FFFFCC"/>
    <a:srgbClr val="3399FF"/>
    <a:srgbClr val="CCFFCC"/>
    <a:srgbClr val="FF99FF"/>
    <a:srgbClr val="FFE5FF"/>
    <a:srgbClr val="FFF7FF"/>
    <a:srgbClr val="EBFF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04" autoAdjust="0"/>
  </p:normalViewPr>
  <p:slideViewPr>
    <p:cSldViewPr>
      <p:cViewPr>
        <p:scale>
          <a:sx n="80" d="100"/>
          <a:sy n="80" d="100"/>
        </p:scale>
        <p:origin x="1384" y="-1492"/>
      </p:cViewPr>
      <p:guideLst>
        <p:guide orient="horz" pos="581"/>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84871" cy="501015"/>
          </a:xfrm>
          <a:prstGeom prst="rect">
            <a:avLst/>
          </a:prstGeom>
        </p:spPr>
        <p:txBody>
          <a:bodyPr vert="horz" lIns="96616" tIns="48308" rIns="96616" bIns="48308" rtlCol="0"/>
          <a:lstStyle>
            <a:lvl1pPr algn="l" fontAlgn="auto">
              <a:spcBef>
                <a:spcPts val="0"/>
              </a:spcBef>
              <a:spcAft>
                <a:spcPts val="0"/>
              </a:spcAft>
              <a:defRPr sz="1300">
                <a:latin typeface="+mn-lt"/>
                <a:ea typeface="+mn-ea"/>
              </a:defRPr>
            </a:lvl1pPr>
          </a:lstStyle>
          <a:p>
            <a:pPr>
              <a:defRPr/>
            </a:pPr>
            <a:endParaRPr lang="ja-JP" altLang="en-US"/>
          </a:p>
        </p:txBody>
      </p:sp>
      <p:sp>
        <p:nvSpPr>
          <p:cNvPr id="3" name="日付プレースホルダ 2"/>
          <p:cNvSpPr>
            <a:spLocks noGrp="1"/>
          </p:cNvSpPr>
          <p:nvPr>
            <p:ph type="dt" idx="1"/>
          </p:nvPr>
        </p:nvSpPr>
        <p:spPr>
          <a:xfrm>
            <a:off x="3901698" y="0"/>
            <a:ext cx="2984871" cy="501015"/>
          </a:xfrm>
          <a:prstGeom prst="rect">
            <a:avLst/>
          </a:prstGeom>
        </p:spPr>
        <p:txBody>
          <a:bodyPr vert="horz" lIns="96616" tIns="48308" rIns="96616" bIns="48308" rtlCol="0"/>
          <a:lstStyle>
            <a:lvl1pPr algn="r" fontAlgn="auto">
              <a:spcBef>
                <a:spcPts val="0"/>
              </a:spcBef>
              <a:spcAft>
                <a:spcPts val="0"/>
              </a:spcAft>
              <a:defRPr sz="1300">
                <a:latin typeface="+mn-lt"/>
                <a:ea typeface="+mn-ea"/>
              </a:defRPr>
            </a:lvl1pPr>
          </a:lstStyle>
          <a:p>
            <a:pPr>
              <a:defRPr/>
            </a:pPr>
            <a:fld id="{0C60A02B-60E8-4BE5-B64B-911DF17BF0EA}" type="datetimeFigureOut">
              <a:rPr lang="ja-JP" altLang="en-US"/>
              <a:pPr>
                <a:defRPr/>
              </a:pPr>
              <a:t>2023/2/15</a:t>
            </a:fld>
            <a:endParaRPr lang="ja-JP" altLang="en-US"/>
          </a:p>
        </p:txBody>
      </p:sp>
      <p:sp>
        <p:nvSpPr>
          <p:cNvPr id="4" name="スライド イメージ プレースホルダ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6616" tIns="48308" rIns="96616" bIns="48308" rtlCol="0" anchor="ctr"/>
          <a:lstStyle/>
          <a:p>
            <a:pPr lvl="0"/>
            <a:endParaRPr lang="ja-JP" altLang="en-US" noProof="0"/>
          </a:p>
        </p:txBody>
      </p:sp>
      <p:sp>
        <p:nvSpPr>
          <p:cNvPr id="5" name="ノート プレースホルダ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fontAlgn="auto">
              <a:spcBef>
                <a:spcPts val="0"/>
              </a:spcBef>
              <a:spcAft>
                <a:spcPts val="0"/>
              </a:spcAft>
              <a:defRPr sz="1300">
                <a:latin typeface="+mn-lt"/>
                <a:ea typeface="+mn-ea"/>
              </a:defRPr>
            </a:lvl1pPr>
          </a:lstStyle>
          <a:p>
            <a:pPr>
              <a:defRPr/>
            </a:pPr>
            <a:endParaRPr lang="ja-JP" altLang="en-US"/>
          </a:p>
        </p:txBody>
      </p:sp>
      <p:sp>
        <p:nvSpPr>
          <p:cNvPr id="7" name="スライド番号プレースホルダ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fontAlgn="auto">
              <a:spcBef>
                <a:spcPts val="0"/>
              </a:spcBef>
              <a:spcAft>
                <a:spcPts val="0"/>
              </a:spcAft>
              <a:defRPr sz="1300">
                <a:latin typeface="+mn-lt"/>
                <a:ea typeface="+mn-ea"/>
              </a:defRPr>
            </a:lvl1pPr>
          </a:lstStyle>
          <a:p>
            <a:pPr>
              <a:defRPr/>
            </a:pPr>
            <a:fld id="{C537DC51-E89C-46EE-A404-EA00A523DFA7}" type="slidenum">
              <a:rPr lang="ja-JP" altLang="en-US"/>
              <a:pPr>
                <a:defRPr/>
              </a:pPr>
              <a:t>‹#›</a:t>
            </a:fld>
            <a:endParaRPr lang="ja-JP" altLang="en-US"/>
          </a:p>
        </p:txBody>
      </p:sp>
    </p:spTree>
    <p:extLst>
      <p:ext uri="{BB962C8B-B14F-4D97-AF65-F5344CB8AC3E}">
        <p14:creationId xmlns:p14="http://schemas.microsoft.com/office/powerpoint/2010/main" val="160289425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AE8A2C14-D142-425A-9AC5-22BB895EFA32}" type="datetimeFigureOut">
              <a:rPr lang="ja-JP" altLang="en-US"/>
              <a:pPr>
                <a:defRPr/>
              </a:pPr>
              <a:t>2023/2/15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AD14A11-7024-440A-B808-93C68ACAE599}" type="slidenum">
              <a:rPr lang="ja-JP" altLang="en-US"/>
              <a:pPr>
                <a:defRPr/>
              </a:pPr>
              <a:t>‹#›</a:t>
            </a:fld>
            <a:endParaRPr lang="ja-JP" altLang="en-US"/>
          </a:p>
        </p:txBody>
      </p:sp>
    </p:spTree>
    <p:extLst>
      <p:ext uri="{BB962C8B-B14F-4D97-AF65-F5344CB8AC3E}">
        <p14:creationId xmlns:p14="http://schemas.microsoft.com/office/powerpoint/2010/main" val="32463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6CF8459B-A18D-42B1-AA6A-7A4FAA1681EC}" type="datetimeFigureOut">
              <a:rPr lang="ja-JP" altLang="en-US"/>
              <a:pPr>
                <a:defRPr/>
              </a:pPr>
              <a:t>2023/2/15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0832D3B-0F8E-4BC1-88D4-ACF6BBAD7939}" type="slidenum">
              <a:rPr lang="ja-JP" altLang="en-US"/>
              <a:pPr>
                <a:defRPr/>
              </a:pPr>
              <a:t>‹#›</a:t>
            </a:fld>
            <a:endParaRPr lang="ja-JP" altLang="en-US"/>
          </a:p>
        </p:txBody>
      </p:sp>
    </p:spTree>
    <p:extLst>
      <p:ext uri="{BB962C8B-B14F-4D97-AF65-F5344CB8AC3E}">
        <p14:creationId xmlns:p14="http://schemas.microsoft.com/office/powerpoint/2010/main" val="284506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3000" b="1" cap="all"/>
            </a:lvl1pPr>
          </a:lstStyle>
          <a:p>
            <a:r>
              <a:rPr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E9350192-6848-40C0-BD94-25A3743B963E}" type="datetimeFigureOut">
              <a:rPr lang="ja-JP" altLang="en-US"/>
              <a:pPr>
                <a:defRPr/>
              </a:pPr>
              <a:t>2023/2/15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DA916A5-48E0-42E2-A87B-0E8B72545FCF}" type="slidenum">
              <a:rPr lang="ja-JP" altLang="en-US"/>
              <a:pPr>
                <a:defRPr/>
              </a:pPr>
              <a:t>‹#›</a:t>
            </a:fld>
            <a:endParaRPr lang="ja-JP" altLang="en-US"/>
          </a:p>
        </p:txBody>
      </p:sp>
    </p:spTree>
    <p:extLst>
      <p:ext uri="{BB962C8B-B14F-4D97-AF65-F5344CB8AC3E}">
        <p14:creationId xmlns:p14="http://schemas.microsoft.com/office/powerpoint/2010/main" val="1587022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342900" y="2133601"/>
            <a:ext cx="3028950" cy="603461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3486150" y="2133601"/>
            <a:ext cx="3028950" cy="603461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CD230C2C-120E-4F96-B84C-B97A04D66260}" type="datetimeFigureOut">
              <a:rPr lang="ja-JP" altLang="en-US"/>
              <a:pPr>
                <a:defRPr/>
              </a:pPr>
              <a:t>2023/2/15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FCE0044A-5547-45F7-B11C-D407AB974A6D}" type="slidenum">
              <a:rPr lang="ja-JP" altLang="en-US"/>
              <a:pPr>
                <a:defRPr/>
              </a:pPr>
              <a:t>‹#›</a:t>
            </a:fld>
            <a:endParaRPr lang="ja-JP" altLang="en-US"/>
          </a:p>
        </p:txBody>
      </p:sp>
    </p:spTree>
    <p:extLst>
      <p:ext uri="{BB962C8B-B14F-4D97-AF65-F5344CB8AC3E}">
        <p14:creationId xmlns:p14="http://schemas.microsoft.com/office/powerpoint/2010/main" val="1452739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AAAB848E-0E77-4214-B87E-76CFC81C9752}" type="datetimeFigureOut">
              <a:rPr lang="ja-JP" altLang="en-US"/>
              <a:pPr>
                <a:defRPr/>
              </a:pPr>
              <a:t>2023/2/15</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3A7832B9-D8D6-4D10-99B4-F7A61815CE97}" type="slidenum">
              <a:rPr lang="ja-JP" altLang="en-US"/>
              <a:pPr>
                <a:defRPr/>
              </a:pPr>
              <a:t>‹#›</a:t>
            </a:fld>
            <a:endParaRPr lang="ja-JP" altLang="en-US"/>
          </a:p>
        </p:txBody>
      </p:sp>
    </p:spTree>
    <p:extLst>
      <p:ext uri="{BB962C8B-B14F-4D97-AF65-F5344CB8AC3E}">
        <p14:creationId xmlns:p14="http://schemas.microsoft.com/office/powerpoint/2010/main" val="3941867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810A8D4E-E316-4489-B580-02E161429E7D}" type="datetimeFigureOut">
              <a:rPr lang="ja-JP" altLang="en-US"/>
              <a:pPr>
                <a:defRPr/>
              </a:pPr>
              <a:t>2023/2/15</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5DB012BE-7001-4697-9710-BA93D89B730B}" type="slidenum">
              <a:rPr lang="ja-JP" altLang="en-US"/>
              <a:pPr>
                <a:defRPr/>
              </a:pPr>
              <a:t>‹#›</a:t>
            </a:fld>
            <a:endParaRPr lang="ja-JP" altLang="en-US"/>
          </a:p>
        </p:txBody>
      </p:sp>
    </p:spTree>
    <p:extLst>
      <p:ext uri="{BB962C8B-B14F-4D97-AF65-F5344CB8AC3E}">
        <p14:creationId xmlns:p14="http://schemas.microsoft.com/office/powerpoint/2010/main" val="270643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E35AC331-1455-49DE-BA27-40CFA389C884}" type="datetimeFigureOut">
              <a:rPr lang="ja-JP" altLang="en-US"/>
              <a:pPr>
                <a:defRPr/>
              </a:pPr>
              <a:t>2023/2/15</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68925C4C-25D3-455F-9EF5-281F4976065B}" type="slidenum">
              <a:rPr lang="ja-JP" altLang="en-US"/>
              <a:pPr>
                <a:defRPr/>
              </a:pPr>
              <a:t>‹#›</a:t>
            </a:fld>
            <a:endParaRPr lang="ja-JP" altLang="en-US"/>
          </a:p>
        </p:txBody>
      </p:sp>
    </p:spTree>
    <p:extLst>
      <p:ext uri="{BB962C8B-B14F-4D97-AF65-F5344CB8AC3E}">
        <p14:creationId xmlns:p14="http://schemas.microsoft.com/office/powerpoint/2010/main" val="408882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1500" b="1"/>
            </a:lvl1pPr>
          </a:lstStyle>
          <a:p>
            <a:r>
              <a:rPr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37A42EF3-A2AE-406B-9182-A314C870B301}" type="datetimeFigureOut">
              <a:rPr lang="ja-JP" altLang="en-US"/>
              <a:pPr>
                <a:defRPr/>
              </a:pPr>
              <a:t>2023/2/15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C71345F7-7D18-4185-B74F-E87E0AD7E689}" type="slidenum">
              <a:rPr lang="ja-JP" altLang="en-US"/>
              <a:pPr>
                <a:defRPr/>
              </a:pPr>
              <a:t>‹#›</a:t>
            </a:fld>
            <a:endParaRPr lang="ja-JP" altLang="en-US"/>
          </a:p>
        </p:txBody>
      </p:sp>
    </p:spTree>
    <p:extLst>
      <p:ext uri="{BB962C8B-B14F-4D97-AF65-F5344CB8AC3E}">
        <p14:creationId xmlns:p14="http://schemas.microsoft.com/office/powerpoint/2010/main" val="166811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1500" b="1"/>
            </a:lvl1pPr>
          </a:lstStyle>
          <a:p>
            <a:r>
              <a:rPr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ja-JP" altLang="en-US" noProof="0"/>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0BDBE745-893D-4CDA-91A8-797D6D5FC7C9}" type="datetimeFigureOut">
              <a:rPr lang="ja-JP" altLang="en-US"/>
              <a:pPr>
                <a:defRPr/>
              </a:pPr>
              <a:t>2023/2/15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A6C99C4-6B56-4E40-880D-8E6D62814AC4}" type="slidenum">
              <a:rPr lang="ja-JP" altLang="en-US"/>
              <a:pPr>
                <a:defRPr/>
              </a:pPr>
              <a:t>‹#›</a:t>
            </a:fld>
            <a:endParaRPr lang="ja-JP" altLang="en-US"/>
          </a:p>
        </p:txBody>
      </p:sp>
    </p:spTree>
    <p:extLst>
      <p:ext uri="{BB962C8B-B14F-4D97-AF65-F5344CB8AC3E}">
        <p14:creationId xmlns:p14="http://schemas.microsoft.com/office/powerpoint/2010/main" val="4063496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AC8A7700-360E-46D5-A084-111306225C7D}" type="datetimeFigureOut">
              <a:rPr lang="ja-JP" altLang="en-US"/>
              <a:pPr>
                <a:defRPr/>
              </a:pPr>
              <a:t>2023/2/15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46D4BFE7-DA7C-4A33-A177-FA47DD2BEABE}" type="slidenum">
              <a:rPr lang="ja-JP" altLang="en-US"/>
              <a:pPr>
                <a:defRPr/>
              </a:pPr>
              <a:t>‹#›</a:t>
            </a:fld>
            <a:endParaRPr lang="ja-JP" altLang="en-US"/>
          </a:p>
        </p:txBody>
      </p:sp>
    </p:spTree>
    <p:extLst>
      <p:ext uri="{BB962C8B-B14F-4D97-AF65-F5344CB8AC3E}">
        <p14:creationId xmlns:p14="http://schemas.microsoft.com/office/powerpoint/2010/main" val="363120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342900" y="366185"/>
            <a:ext cx="4514850" cy="7802033"/>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77A5692F-B473-4CCA-AA0F-D37C5FC58AA5}" type="datetimeFigureOut">
              <a:rPr lang="ja-JP" altLang="en-US"/>
              <a:pPr>
                <a:defRPr/>
              </a:pPr>
              <a:t>2023/2/15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E12CDC5F-108C-46D0-A3BC-9DA4BCCF8A64}" type="slidenum">
              <a:rPr lang="ja-JP" altLang="en-US"/>
              <a:pPr>
                <a:defRPr/>
              </a:pPr>
              <a:t>‹#›</a:t>
            </a:fld>
            <a:endParaRPr lang="ja-JP" altLang="en-US"/>
          </a:p>
        </p:txBody>
      </p:sp>
    </p:spTree>
    <p:extLst>
      <p:ext uri="{BB962C8B-B14F-4D97-AF65-F5344CB8AC3E}">
        <p14:creationId xmlns:p14="http://schemas.microsoft.com/office/powerpoint/2010/main" val="4227697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581630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633742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3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216447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133601"/>
            <a:ext cx="3028950" cy="603461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133601"/>
            <a:ext cx="3028950" cy="6034617"/>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722245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22644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52167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10772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15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7" y="364067"/>
            <a:ext cx="3833813" cy="780415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2549094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15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39668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719022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66185"/>
            <a:ext cx="1543050" cy="780203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66185"/>
            <a:ext cx="4514850" cy="780203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9F0721C9-DF8A-4F2A-8A0E-204D2F4037C5}" type="datetimeFigureOut">
              <a:rPr lang="ja-JP" altLang="en-US" smtClean="0">
                <a:solidFill>
                  <a:prstClr val="black">
                    <a:tint val="75000"/>
                  </a:prstClr>
                </a:solidFill>
              </a:rPr>
              <a:pPr/>
              <a:t>2023/2/15</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3DBFC403-A8EC-4022-B1CE-8615563C098D}"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15524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342900" y="366184"/>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342900" y="2133601"/>
            <a:ext cx="6172200" cy="603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ea typeface="+mn-ea"/>
              </a:defRPr>
            </a:lvl1pPr>
          </a:lstStyle>
          <a:p>
            <a:pPr>
              <a:defRPr/>
            </a:pPr>
            <a:fld id="{0A588803-821D-4E1D-A6F9-C3CC6D1AFBC6}" type="datetimeFigureOut">
              <a:rPr lang="ja-JP" altLang="en-US"/>
              <a:pPr>
                <a:defRPr/>
              </a:pPr>
              <a:t>2023/2/15</a:t>
            </a:fld>
            <a:endParaRPr lang="ja-JP" altLang="en-US"/>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fontAlgn="auto">
              <a:spcBef>
                <a:spcPts val="0"/>
              </a:spcBef>
              <a:spcAft>
                <a:spcPts val="0"/>
              </a:spcAft>
              <a:defRPr sz="900">
                <a:solidFill>
                  <a:schemeClr val="tx1">
                    <a:tint val="75000"/>
                  </a:schemeClr>
                </a:solidFill>
                <a:latin typeface="+mn-lt"/>
                <a:ea typeface="+mn-ea"/>
              </a:defRPr>
            </a:lvl1pPr>
          </a:lstStyle>
          <a:p>
            <a:pPr>
              <a:defRPr/>
            </a:pPr>
            <a:fld id="{4D9BB23F-7A71-43E9-B963-5117AED6801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3300" kern="1200">
          <a:solidFill>
            <a:schemeClr val="tx1"/>
          </a:solidFill>
          <a:latin typeface="+mj-lt"/>
          <a:ea typeface="+mj-ea"/>
          <a:cs typeface="+mj-cs"/>
        </a:defRPr>
      </a:lvl1pPr>
      <a:lvl2pPr algn="ctr" rtl="0" eaLnBrk="0" fontAlgn="base" hangingPunct="0">
        <a:spcBef>
          <a:spcPct val="0"/>
        </a:spcBef>
        <a:spcAft>
          <a:spcPct val="0"/>
        </a:spcAft>
        <a:defRPr kumimoji="1" sz="33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33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33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3300">
          <a:solidFill>
            <a:schemeClr val="tx1"/>
          </a:solidFill>
          <a:latin typeface="Calibri" pitchFamily="34" charset="0"/>
          <a:ea typeface="ＭＳ Ｐゴシック" pitchFamily="50" charset="-128"/>
        </a:defRPr>
      </a:lvl5pPr>
      <a:lvl6pPr marL="342900" algn="ctr" rtl="0" fontAlgn="base">
        <a:spcBef>
          <a:spcPct val="0"/>
        </a:spcBef>
        <a:spcAft>
          <a:spcPct val="0"/>
        </a:spcAft>
        <a:defRPr kumimoji="1" sz="3300">
          <a:solidFill>
            <a:schemeClr val="tx1"/>
          </a:solidFill>
          <a:latin typeface="Calibri" pitchFamily="34" charset="0"/>
          <a:ea typeface="ＭＳ Ｐゴシック" pitchFamily="50" charset="-128"/>
        </a:defRPr>
      </a:lvl6pPr>
      <a:lvl7pPr marL="685800" algn="ctr" rtl="0" fontAlgn="base">
        <a:spcBef>
          <a:spcPct val="0"/>
        </a:spcBef>
        <a:spcAft>
          <a:spcPct val="0"/>
        </a:spcAft>
        <a:defRPr kumimoji="1" sz="3300">
          <a:solidFill>
            <a:schemeClr val="tx1"/>
          </a:solidFill>
          <a:latin typeface="Calibri" pitchFamily="34" charset="0"/>
          <a:ea typeface="ＭＳ Ｐゴシック" pitchFamily="50" charset="-128"/>
        </a:defRPr>
      </a:lvl7pPr>
      <a:lvl8pPr marL="1028700" algn="ctr" rtl="0" fontAlgn="base">
        <a:spcBef>
          <a:spcPct val="0"/>
        </a:spcBef>
        <a:spcAft>
          <a:spcPct val="0"/>
        </a:spcAft>
        <a:defRPr kumimoji="1" sz="3300">
          <a:solidFill>
            <a:schemeClr val="tx1"/>
          </a:solidFill>
          <a:latin typeface="Calibri" pitchFamily="34" charset="0"/>
          <a:ea typeface="ＭＳ Ｐゴシック" pitchFamily="50" charset="-128"/>
        </a:defRPr>
      </a:lvl8pPr>
      <a:lvl9pPr marL="1371600" algn="ctr" rtl="0" fontAlgn="base">
        <a:spcBef>
          <a:spcPct val="0"/>
        </a:spcBef>
        <a:spcAft>
          <a:spcPct val="0"/>
        </a:spcAft>
        <a:defRPr kumimoji="1" sz="3300">
          <a:solidFill>
            <a:schemeClr val="tx1"/>
          </a:solidFill>
          <a:latin typeface="Calibri" pitchFamily="34" charset="0"/>
          <a:ea typeface="ＭＳ Ｐゴシック" pitchFamily="50" charset="-128"/>
        </a:defRPr>
      </a:lvl9pPr>
    </p:titleStyle>
    <p:bodyStyle>
      <a:lvl1pPr marL="257175" indent="-257175"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1pPr>
      <a:lvl2pPr marL="557213" indent="-214313" algn="l" rtl="0" eaLnBrk="0" fontAlgn="base" hangingPunct="0">
        <a:spcBef>
          <a:spcPct val="20000"/>
        </a:spcBef>
        <a:spcAft>
          <a:spcPct val="0"/>
        </a:spcAft>
        <a:buFont typeface="Arial" charset="0"/>
        <a:buChar char="–"/>
        <a:defRPr kumimoji="1" sz="2100" kern="1200">
          <a:solidFill>
            <a:schemeClr val="tx1"/>
          </a:solidFill>
          <a:latin typeface="+mn-lt"/>
          <a:ea typeface="+mn-ea"/>
          <a:cs typeface="+mn-cs"/>
        </a:defRPr>
      </a:lvl2pPr>
      <a:lvl3pPr marL="857250" indent="-171450" algn="l" rtl="0" eaLnBrk="0" fontAlgn="base" hangingPunct="0">
        <a:spcBef>
          <a:spcPct val="20000"/>
        </a:spcBef>
        <a:spcAft>
          <a:spcPct val="0"/>
        </a:spcAft>
        <a:buFont typeface="Arial" charset="0"/>
        <a:buChar char="•"/>
        <a:defRPr kumimoji="1" sz="1800" kern="1200">
          <a:solidFill>
            <a:schemeClr val="tx1"/>
          </a:solidFill>
          <a:latin typeface="+mn-lt"/>
          <a:ea typeface="+mn-ea"/>
          <a:cs typeface="+mn-cs"/>
        </a:defRPr>
      </a:lvl3pPr>
      <a:lvl4pPr marL="12001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4pPr>
      <a:lvl5pPr marL="1543050" indent="-171450" algn="l" rtl="0" eaLnBrk="0" fontAlgn="base" hangingPunct="0">
        <a:spcBef>
          <a:spcPct val="20000"/>
        </a:spcBef>
        <a:spcAft>
          <a:spcPct val="0"/>
        </a:spcAft>
        <a:buFont typeface="Arial"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9F0721C9-DF8A-4F2A-8A0E-204D2F4037C5}" type="datetimeFigureOut">
              <a:rPr lang="ja-JP" altLang="en-US" smtClean="0">
                <a:solidFill>
                  <a:prstClr val="black">
                    <a:tint val="75000"/>
                  </a:prstClr>
                </a:solidFill>
                <a:latin typeface="Calibri"/>
                <a:ea typeface="ＭＳ Ｐゴシック"/>
              </a:rPr>
              <a:pPr fontAlgn="auto">
                <a:spcBef>
                  <a:spcPts val="0"/>
                </a:spcBef>
                <a:spcAft>
                  <a:spcPts val="0"/>
                </a:spcAft>
              </a:pPr>
              <a:t>2023/2/15</a:t>
            </a:fld>
            <a:endParaRPr lang="ja-JP" altLang="en-US">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ja-JP" altLang="en-US">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3DBFC403-A8EC-4022-B1CE-8615563C098D}" type="slidenum">
              <a:rPr lang="ja-JP" altLang="en-US" smtClean="0">
                <a:solidFill>
                  <a:prstClr val="black">
                    <a:tint val="75000"/>
                  </a:prstClr>
                </a:solidFill>
                <a:latin typeface="Calibri"/>
                <a:ea typeface="ＭＳ Ｐゴシック"/>
              </a:rPr>
              <a:pPr fontAlgn="auto">
                <a:spcBef>
                  <a:spcPts val="0"/>
                </a:spcBef>
                <a:spcAft>
                  <a:spcPts val="0"/>
                </a:spcAft>
              </a:pPr>
              <a:t>‹#›</a:t>
            </a:fld>
            <a:endParaRPr lang="ja-JP" altLang="en-US">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804389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kumimoji="1"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kumimoji="1"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8.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jpe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5.JPG"/><Relationship Id="rId11" Type="http://schemas.openxmlformats.org/officeDocument/2006/relationships/image" Target="../media/image20.png"/><Relationship Id="rId5" Type="http://schemas.openxmlformats.org/officeDocument/2006/relationships/image" Target="../media/image14.JP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pn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18" Type="http://schemas.openxmlformats.org/officeDocument/2006/relationships/image" Target="../media/image27.png"/><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jpeg"/><Relationship Id="rId17" Type="http://schemas.openxmlformats.org/officeDocument/2006/relationships/image" Target="../media/image26.pn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Layout" Target="../slideLayouts/slideLayout1.xml"/><Relationship Id="rId6" Type="http://schemas.openxmlformats.org/officeDocument/2006/relationships/image" Target="../media/image15.JPG"/><Relationship Id="rId11" Type="http://schemas.openxmlformats.org/officeDocument/2006/relationships/image" Target="../media/image20.png"/><Relationship Id="rId5" Type="http://schemas.openxmlformats.org/officeDocument/2006/relationships/image" Target="../media/image14.JP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png"/><Relationship Id="rId4" Type="http://schemas.openxmlformats.org/officeDocument/2006/relationships/image" Target="../media/image13.jpeg"/><Relationship Id="rId9" Type="http://schemas.openxmlformats.org/officeDocument/2006/relationships/image" Target="../media/image18.jpeg"/><Relationship Id="rId1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649151" y="179512"/>
            <a:ext cx="5490606" cy="323165"/>
          </a:xfrm>
          <a:prstGeom prst="rect">
            <a:avLst/>
          </a:prstGeom>
          <a:solidFill>
            <a:srgbClr val="3399FF"/>
          </a:solidFill>
        </p:spPr>
        <p:txBody>
          <a:bodyPr wrap="none" rtlCol="0">
            <a:spAutoFit/>
          </a:bodyPr>
          <a:lstStyle/>
          <a:p>
            <a:pPr fontAlgn="auto">
              <a:spcBef>
                <a:spcPts val="0"/>
              </a:spcBef>
              <a:spcAft>
                <a:spcPts val="0"/>
              </a:spcAft>
            </a:pPr>
            <a:r>
              <a:rPr lang="ja-JP" altLang="en-US" sz="1500" b="1" dirty="0">
                <a:solidFill>
                  <a:schemeClr val="bg1"/>
                </a:solidFill>
                <a:latin typeface="Calibri"/>
                <a:ea typeface="ＭＳ Ｐゴシック"/>
              </a:rPr>
              <a:t>ストレスチェック制度を活用して心のセルフケアに役立てましょう！</a:t>
            </a:r>
          </a:p>
        </p:txBody>
      </p:sp>
      <p:sp>
        <p:nvSpPr>
          <p:cNvPr id="12" name="テキスト ボックス 11"/>
          <p:cNvSpPr txBox="1"/>
          <p:nvPr/>
        </p:nvSpPr>
        <p:spPr>
          <a:xfrm>
            <a:off x="366266" y="594066"/>
            <a:ext cx="6340197" cy="553998"/>
          </a:xfrm>
          <a:prstGeom prst="rect">
            <a:avLst/>
          </a:prstGeom>
          <a:noFill/>
        </p:spPr>
        <p:txBody>
          <a:bodyPr wrap="none" rtlCol="0">
            <a:spAutoFit/>
          </a:bodyPr>
          <a:lstStyle/>
          <a:p>
            <a:r>
              <a:rPr kumimoji="1" lang="ja-JP" altLang="en-US" sz="1000" dirty="0"/>
              <a:t>ストレスチェック制度は、車にたとえると、「車検」のようなものです。気づかないうちに不具合が</a:t>
            </a:r>
            <a:r>
              <a:rPr lang="ja-JP" altLang="en-US" sz="1000" dirty="0"/>
              <a:t>起こっていないかを</a:t>
            </a:r>
            <a:endParaRPr lang="en-US" altLang="ja-JP" sz="1000" dirty="0"/>
          </a:p>
          <a:p>
            <a:r>
              <a:rPr lang="ja-JP" altLang="en-US" sz="1000" dirty="0"/>
              <a:t>調べています。　車に不具合がみつかった時に必要な修理などの提案を受け、対処することで、安全に走行すること</a:t>
            </a:r>
            <a:endParaRPr lang="en-US" altLang="ja-JP" sz="1000" dirty="0"/>
          </a:p>
          <a:p>
            <a:r>
              <a:rPr lang="ja-JP" altLang="en-US" sz="1000" dirty="0"/>
              <a:t>ができるように、医師や保健師に相談を積極的に活用することで、早めにストレスに対処することができます。</a:t>
            </a:r>
            <a:endParaRPr lang="en-US" altLang="ja-JP" sz="1000" dirty="0"/>
          </a:p>
        </p:txBody>
      </p:sp>
      <p:sp>
        <p:nvSpPr>
          <p:cNvPr id="47" name="テキスト ボックス 107"/>
          <p:cNvSpPr txBox="1">
            <a:spLocks noChangeArrowheads="1"/>
          </p:cNvSpPr>
          <p:nvPr/>
        </p:nvSpPr>
        <p:spPr bwMode="auto">
          <a:xfrm>
            <a:off x="2129233" y="4892539"/>
            <a:ext cx="2716846" cy="321441"/>
          </a:xfrm>
          <a:prstGeom prst="rect">
            <a:avLst/>
          </a:prstGeom>
          <a:solidFill>
            <a:srgbClr val="3399FF"/>
          </a:solidFill>
          <a:ln>
            <a:noFill/>
          </a:ln>
        </p:spPr>
        <p:txBody>
          <a:bodyPr wrap="none" lIns="74492" tIns="37246" rIns="74492" bIns="3724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spcBef>
                <a:spcPct val="50000"/>
              </a:spcBef>
            </a:pPr>
            <a:r>
              <a:rPr lang="ja-JP" altLang="en-US" sz="1600" dirty="0">
                <a:solidFill>
                  <a:schemeClr val="bg1"/>
                </a:solidFill>
                <a:latin typeface="ＭＳ Ｐゴシック" charset="-128"/>
              </a:rPr>
              <a:t>ストレスチェックの結果の見方</a:t>
            </a:r>
            <a:endParaRPr lang="en-US" altLang="ja-JP" sz="1600" dirty="0">
              <a:solidFill>
                <a:schemeClr val="bg1"/>
              </a:solidFill>
              <a:latin typeface="ＭＳ Ｐゴシック" charset="-128"/>
            </a:endParaRPr>
          </a:p>
        </p:txBody>
      </p:sp>
      <p:sp>
        <p:nvSpPr>
          <p:cNvPr id="82" name="テキスト ボックス 81"/>
          <p:cNvSpPr txBox="1"/>
          <p:nvPr/>
        </p:nvSpPr>
        <p:spPr>
          <a:xfrm>
            <a:off x="235625" y="5305343"/>
            <a:ext cx="6385081" cy="553998"/>
          </a:xfrm>
          <a:prstGeom prst="rect">
            <a:avLst/>
          </a:prstGeom>
          <a:noFill/>
        </p:spPr>
        <p:txBody>
          <a:bodyPr wrap="none" rtlCol="0">
            <a:spAutoFit/>
          </a:bodyPr>
          <a:lstStyle/>
          <a:p>
            <a:r>
              <a:rPr kumimoji="1" lang="ja-JP" altLang="en-US" sz="1000" dirty="0"/>
              <a:t>５７項目の質問に答えると、ストレスプロフィールで表示された結果が出てきます。　ストレスの原因になっていること、</a:t>
            </a:r>
            <a:endParaRPr kumimoji="1" lang="en-US" altLang="ja-JP" sz="1000" dirty="0"/>
          </a:p>
          <a:p>
            <a:r>
              <a:rPr lang="ja-JP" altLang="en-US" sz="1000" dirty="0"/>
              <a:t>自分の心と身体に起こっている反応（症状）、周囲の環境の状況について、客観的に見ることができます。</a:t>
            </a:r>
            <a:endParaRPr lang="en-US" altLang="ja-JP" sz="1000" dirty="0"/>
          </a:p>
          <a:p>
            <a:r>
              <a:rPr lang="ja-JP" altLang="en-US" sz="1000" dirty="0"/>
              <a:t>数字が大きいところがストレスが高いところになります。</a:t>
            </a:r>
            <a:endParaRPr lang="en-US" altLang="ja-JP" sz="1000" dirty="0"/>
          </a:p>
        </p:txBody>
      </p:sp>
      <p:grpSp>
        <p:nvGrpSpPr>
          <p:cNvPr id="16" name="グループ化 15"/>
          <p:cNvGrpSpPr/>
          <p:nvPr/>
        </p:nvGrpSpPr>
        <p:grpSpPr>
          <a:xfrm>
            <a:off x="229713" y="1256212"/>
            <a:ext cx="6392313" cy="3611433"/>
            <a:chOff x="198297" y="1239453"/>
            <a:chExt cx="6392313" cy="3611433"/>
          </a:xfrm>
        </p:grpSpPr>
        <p:grpSp>
          <p:nvGrpSpPr>
            <p:cNvPr id="11" name="グループ化 10"/>
            <p:cNvGrpSpPr/>
            <p:nvPr/>
          </p:nvGrpSpPr>
          <p:grpSpPr>
            <a:xfrm>
              <a:off x="198297" y="1239453"/>
              <a:ext cx="6392313" cy="3611433"/>
              <a:chOff x="260648" y="971600"/>
              <a:chExt cx="6392313" cy="3611433"/>
            </a:xfrm>
          </p:grpSpPr>
          <p:grpSp>
            <p:nvGrpSpPr>
              <p:cNvPr id="2" name="グループ化 1"/>
              <p:cNvGrpSpPr/>
              <p:nvPr/>
            </p:nvGrpSpPr>
            <p:grpSpPr>
              <a:xfrm>
                <a:off x="260648" y="971600"/>
                <a:ext cx="6392313" cy="3611433"/>
                <a:chOff x="-1449332" y="-86447"/>
                <a:chExt cx="13306674" cy="7990115"/>
              </a:xfrm>
            </p:grpSpPr>
            <p:pic>
              <p:nvPicPr>
                <p:cNvPr id="8" name="図 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16778" y="546654"/>
                  <a:ext cx="1593124" cy="1527049"/>
                </a:xfrm>
                <a:prstGeom prst="rect">
                  <a:avLst/>
                </a:prstGeom>
              </p:spPr>
            </p:pic>
            <p:sp>
              <p:nvSpPr>
                <p:cNvPr id="13" name="テキスト ボックス 12"/>
                <p:cNvSpPr txBox="1"/>
                <p:nvPr/>
              </p:nvSpPr>
              <p:spPr>
                <a:xfrm>
                  <a:off x="6946310" y="2039514"/>
                  <a:ext cx="1889366"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ストレスが高い</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健康リスクあり</a:t>
                  </a:r>
                  <a:endParaRPr lang="en-US" altLang="ja-JP" sz="900" b="1" dirty="0">
                    <a:solidFill>
                      <a:prstClr val="black"/>
                    </a:solidFill>
                    <a:latin typeface="Calibri"/>
                    <a:ea typeface="ＭＳ Ｐゴシック"/>
                  </a:endParaRPr>
                </a:p>
              </p:txBody>
            </p:sp>
            <p:sp>
              <p:nvSpPr>
                <p:cNvPr id="21" name="テキスト ボックス 20"/>
                <p:cNvSpPr txBox="1"/>
                <p:nvPr/>
              </p:nvSpPr>
              <p:spPr>
                <a:xfrm>
                  <a:off x="4380388" y="833989"/>
                  <a:ext cx="1699160" cy="1021411"/>
                </a:xfrm>
                <a:prstGeom prst="rect">
                  <a:avLst/>
                </a:prstGeom>
                <a:noFill/>
              </p:spPr>
              <p:txBody>
                <a:bodyPr wrap="none" rtlCol="0">
                  <a:spAutoFit/>
                </a:bodyPr>
                <a:lstStyle/>
                <a:p>
                  <a:pPr fontAlgn="auto">
                    <a:spcBef>
                      <a:spcPts val="0"/>
                    </a:spcBef>
                    <a:spcAft>
                      <a:spcPts val="0"/>
                    </a:spcAft>
                  </a:pPr>
                  <a:r>
                    <a:rPr lang="ja-JP" altLang="en-US" sz="800" dirty="0">
                      <a:solidFill>
                        <a:prstClr val="black"/>
                      </a:solidFill>
                      <a:latin typeface="Calibri"/>
                      <a:ea typeface="ＭＳ Ｐゴシック"/>
                    </a:rPr>
                    <a:t>実施者が</a:t>
                  </a:r>
                  <a:endParaRPr lang="en-US" altLang="ja-JP" sz="800" dirty="0">
                    <a:solidFill>
                      <a:prstClr val="black"/>
                    </a:solidFill>
                    <a:latin typeface="Calibri"/>
                    <a:ea typeface="ＭＳ Ｐゴシック"/>
                  </a:endParaRPr>
                </a:p>
                <a:p>
                  <a:pPr fontAlgn="auto">
                    <a:spcBef>
                      <a:spcPts val="0"/>
                    </a:spcBef>
                    <a:spcAft>
                      <a:spcPts val="0"/>
                    </a:spcAft>
                  </a:pPr>
                  <a:r>
                    <a:rPr lang="ja-JP" altLang="en-US" sz="800" dirty="0">
                      <a:solidFill>
                        <a:prstClr val="black"/>
                      </a:solidFill>
                      <a:latin typeface="Calibri"/>
                      <a:ea typeface="ＭＳ Ｐゴシック"/>
                    </a:rPr>
                    <a:t>全員の結果に</a:t>
                  </a:r>
                  <a:endParaRPr lang="en-US" altLang="ja-JP" sz="800" dirty="0">
                    <a:solidFill>
                      <a:prstClr val="black"/>
                    </a:solidFill>
                    <a:latin typeface="Calibri"/>
                    <a:ea typeface="ＭＳ Ｐゴシック"/>
                  </a:endParaRPr>
                </a:p>
                <a:p>
                  <a:pPr fontAlgn="auto">
                    <a:spcBef>
                      <a:spcPts val="0"/>
                    </a:spcBef>
                    <a:spcAft>
                      <a:spcPts val="0"/>
                    </a:spcAft>
                  </a:pPr>
                  <a:r>
                    <a:rPr lang="ja-JP" altLang="en-US" sz="800" dirty="0">
                      <a:solidFill>
                        <a:prstClr val="black"/>
                      </a:solidFill>
                      <a:latin typeface="Calibri"/>
                      <a:ea typeface="ＭＳ Ｐゴシック"/>
                    </a:rPr>
                    <a:t>目を通します。</a:t>
                  </a:r>
                  <a:endParaRPr lang="en-US" altLang="ja-JP" sz="800" dirty="0">
                    <a:solidFill>
                      <a:prstClr val="black"/>
                    </a:solidFill>
                    <a:latin typeface="Calibri"/>
                    <a:ea typeface="ＭＳ Ｐゴシック"/>
                  </a:endParaRPr>
                </a:p>
              </p:txBody>
            </p:sp>
            <p:sp>
              <p:nvSpPr>
                <p:cNvPr id="22" name="テキスト ボックス 21"/>
                <p:cNvSpPr txBox="1"/>
                <p:nvPr/>
              </p:nvSpPr>
              <p:spPr>
                <a:xfrm>
                  <a:off x="6845566" y="4765595"/>
                  <a:ext cx="4195175" cy="1293786"/>
                </a:xfrm>
                <a:prstGeom prst="rect">
                  <a:avLst/>
                </a:prstGeom>
                <a:noFill/>
              </p:spPr>
              <p:txBody>
                <a:bodyPr wrap="none" rtlCol="0">
                  <a:spAutoFit/>
                </a:bodyPr>
                <a:lstStyle/>
                <a:p>
                  <a:pPr fontAlgn="auto">
                    <a:spcBef>
                      <a:spcPts val="0"/>
                    </a:spcBef>
                    <a:spcAft>
                      <a:spcPts val="0"/>
                    </a:spcAft>
                  </a:pPr>
                  <a:r>
                    <a:rPr lang="ja-JP" altLang="en-US" sz="800" dirty="0">
                      <a:solidFill>
                        <a:srgbClr val="FF0000"/>
                      </a:solidFill>
                      <a:latin typeface="Calibri"/>
                      <a:ea typeface="ＭＳ Ｐゴシック"/>
                    </a:rPr>
                    <a:t>医師の面接では、今後の働き方に</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ついて相談できます。</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就業上の配慮を前提にしているので、</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結果を事業主に開示する必要があります。</a:t>
                  </a:r>
                  <a:endParaRPr lang="en-US" altLang="ja-JP" sz="800" dirty="0">
                    <a:solidFill>
                      <a:srgbClr val="FF0000"/>
                    </a:solidFill>
                    <a:latin typeface="Calibri"/>
                    <a:ea typeface="ＭＳ Ｐゴシック"/>
                  </a:endParaRPr>
                </a:p>
              </p:txBody>
            </p:sp>
            <p:pic>
              <p:nvPicPr>
                <p:cNvPr id="17" name="図 1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4859" y="6312111"/>
                  <a:ext cx="1281927" cy="1591557"/>
                </a:xfrm>
                <a:prstGeom prst="rect">
                  <a:avLst/>
                </a:prstGeom>
              </p:spPr>
            </p:pic>
            <p:sp>
              <p:nvSpPr>
                <p:cNvPr id="24" name="テキスト ボックス 23"/>
                <p:cNvSpPr txBox="1"/>
                <p:nvPr/>
              </p:nvSpPr>
              <p:spPr>
                <a:xfrm>
                  <a:off x="7244680" y="7065289"/>
                  <a:ext cx="2603465" cy="749034"/>
                </a:xfrm>
                <a:prstGeom prst="rect">
                  <a:avLst/>
                </a:prstGeom>
                <a:noFill/>
              </p:spPr>
              <p:txBody>
                <a:bodyPr wrap="none" rtlCol="0">
                  <a:spAutoFit/>
                </a:bodyPr>
                <a:lstStyle/>
                <a:p>
                  <a:pPr fontAlgn="auto">
                    <a:spcBef>
                      <a:spcPts val="0"/>
                    </a:spcBef>
                    <a:spcAft>
                      <a:spcPts val="0"/>
                    </a:spcAft>
                  </a:pPr>
                  <a:r>
                    <a:rPr lang="ja-JP" altLang="en-US" sz="800" dirty="0">
                      <a:solidFill>
                        <a:prstClr val="black"/>
                      </a:solidFill>
                      <a:latin typeface="Calibri"/>
                      <a:ea typeface="ＭＳ Ｐゴシック"/>
                    </a:rPr>
                    <a:t>就業上の措置を受けて、</a:t>
                  </a:r>
                  <a:endParaRPr lang="en-US" altLang="ja-JP" sz="800" dirty="0">
                    <a:solidFill>
                      <a:prstClr val="black"/>
                    </a:solidFill>
                    <a:latin typeface="Calibri"/>
                    <a:ea typeface="ＭＳ Ｐゴシック"/>
                  </a:endParaRPr>
                </a:p>
                <a:p>
                  <a:pPr fontAlgn="auto">
                    <a:spcBef>
                      <a:spcPts val="0"/>
                    </a:spcBef>
                    <a:spcAft>
                      <a:spcPts val="0"/>
                    </a:spcAft>
                  </a:pPr>
                  <a:r>
                    <a:rPr lang="ja-JP" altLang="en-US" sz="800" dirty="0">
                      <a:solidFill>
                        <a:prstClr val="black"/>
                      </a:solidFill>
                      <a:latin typeface="Calibri"/>
                      <a:ea typeface="ＭＳ Ｐゴシック"/>
                    </a:rPr>
                    <a:t>働くことができます。</a:t>
                  </a:r>
                  <a:endParaRPr lang="en-US" altLang="ja-JP" sz="800" dirty="0">
                    <a:solidFill>
                      <a:prstClr val="black"/>
                    </a:solidFill>
                    <a:latin typeface="Calibri"/>
                    <a:ea typeface="ＭＳ Ｐゴシック"/>
                  </a:endParaRPr>
                </a:p>
              </p:txBody>
            </p:sp>
            <p:sp>
              <p:nvSpPr>
                <p:cNvPr id="26" name="右矢印 25"/>
                <p:cNvSpPr/>
                <p:nvPr/>
              </p:nvSpPr>
              <p:spPr>
                <a:xfrm rot="5400000">
                  <a:off x="8124021" y="3610988"/>
                  <a:ext cx="324035"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pic>
              <p:nvPicPr>
                <p:cNvPr id="5" name="図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59525" y="4006395"/>
                  <a:ext cx="1397817" cy="1429829"/>
                </a:xfrm>
                <a:prstGeom prst="rect">
                  <a:avLst/>
                </a:prstGeom>
              </p:spPr>
            </p:pic>
            <p:sp>
              <p:nvSpPr>
                <p:cNvPr id="30" name="テキスト ボックス 29"/>
                <p:cNvSpPr txBox="1"/>
                <p:nvPr/>
              </p:nvSpPr>
              <p:spPr>
                <a:xfrm>
                  <a:off x="287439" y="1945398"/>
                  <a:ext cx="1902713"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ストレスは普通</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健康リスクなし</a:t>
                  </a:r>
                  <a:endParaRPr lang="en-US" altLang="ja-JP" sz="900" b="1" dirty="0">
                    <a:solidFill>
                      <a:prstClr val="black"/>
                    </a:solidFill>
                    <a:latin typeface="Calibri"/>
                    <a:ea typeface="ＭＳ Ｐゴシック"/>
                  </a:endParaRPr>
                </a:p>
              </p:txBody>
            </p:sp>
            <p:pic>
              <p:nvPicPr>
                <p:cNvPr id="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046" y="1260406"/>
                  <a:ext cx="1106979" cy="1815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図 8"/>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59281" y="4732059"/>
                  <a:ext cx="1762178" cy="1509515"/>
                </a:xfrm>
                <a:prstGeom prst="rect">
                  <a:avLst/>
                </a:prstGeom>
              </p:spPr>
            </p:pic>
            <p:sp>
              <p:nvSpPr>
                <p:cNvPr id="10" name="テキスト ボックス 9"/>
                <p:cNvSpPr txBox="1"/>
                <p:nvPr/>
              </p:nvSpPr>
              <p:spPr>
                <a:xfrm>
                  <a:off x="142907" y="2744101"/>
                  <a:ext cx="2967189" cy="749034"/>
                </a:xfrm>
                <a:prstGeom prst="rect">
                  <a:avLst/>
                </a:prstGeom>
                <a:noFill/>
              </p:spPr>
              <p:txBody>
                <a:bodyPr wrap="none" rtlCol="0">
                  <a:spAutoFit/>
                </a:bodyPr>
                <a:lstStyle/>
                <a:p>
                  <a:pPr eaLnBrk="0" hangingPunct="0"/>
                  <a:r>
                    <a:rPr lang="ja-JP" altLang="en-US" sz="800" dirty="0">
                      <a:solidFill>
                        <a:prstClr val="black"/>
                      </a:solidFill>
                      <a:latin typeface="Tahoma" pitchFamily="34" charset="0"/>
                      <a:ea typeface="ＭＳ Ｐゴシック"/>
                    </a:rPr>
                    <a:t>自分自身でストレスの状態を</a:t>
                  </a:r>
                  <a:endParaRPr lang="en-US" altLang="ja-JP" sz="800" dirty="0">
                    <a:solidFill>
                      <a:prstClr val="black"/>
                    </a:solidFill>
                    <a:latin typeface="Tahoma" pitchFamily="34" charset="0"/>
                    <a:ea typeface="ＭＳ Ｐゴシック"/>
                  </a:endParaRPr>
                </a:p>
                <a:p>
                  <a:pPr eaLnBrk="0" hangingPunct="0"/>
                  <a:r>
                    <a:rPr lang="ja-JP" altLang="en-US" sz="800" dirty="0">
                      <a:solidFill>
                        <a:prstClr val="black"/>
                      </a:solidFill>
                      <a:latin typeface="Tahoma" pitchFamily="34" charset="0"/>
                      <a:ea typeface="ＭＳ Ｐゴシック"/>
                    </a:rPr>
                    <a:t>客観的に見ることができる。</a:t>
                  </a:r>
                </a:p>
              </p:txBody>
            </p:sp>
            <p:sp>
              <p:nvSpPr>
                <p:cNvPr id="31" name="テキスト ボックス 30"/>
                <p:cNvSpPr txBox="1"/>
                <p:nvPr/>
              </p:nvSpPr>
              <p:spPr>
                <a:xfrm>
                  <a:off x="-1449332" y="5620189"/>
                  <a:ext cx="2740279" cy="749034"/>
                </a:xfrm>
                <a:prstGeom prst="rect">
                  <a:avLst/>
                </a:prstGeom>
                <a:noFill/>
              </p:spPr>
              <p:txBody>
                <a:bodyPr wrap="none" rtlCol="0">
                  <a:spAutoFit/>
                </a:bodyPr>
                <a:lstStyle/>
                <a:p>
                  <a:pPr eaLnBrk="0" hangingPunct="0"/>
                  <a:r>
                    <a:rPr lang="ja-JP" altLang="en-US" sz="800" dirty="0">
                      <a:solidFill>
                        <a:prstClr val="black"/>
                      </a:solidFill>
                      <a:latin typeface="Tahoma" pitchFamily="34" charset="0"/>
                      <a:ea typeface="ＭＳ Ｐゴシック"/>
                    </a:rPr>
                    <a:t>ストレス対処法を身につけ</a:t>
                  </a:r>
                  <a:endParaRPr lang="en-US" altLang="ja-JP" sz="800" dirty="0">
                    <a:solidFill>
                      <a:prstClr val="black"/>
                    </a:solidFill>
                    <a:latin typeface="Tahoma" pitchFamily="34" charset="0"/>
                    <a:ea typeface="ＭＳ Ｐゴシック"/>
                  </a:endParaRPr>
                </a:p>
                <a:p>
                  <a:pPr eaLnBrk="0" hangingPunct="0"/>
                  <a:r>
                    <a:rPr lang="ja-JP" altLang="en-US" sz="800" dirty="0">
                      <a:solidFill>
                        <a:prstClr val="black"/>
                      </a:solidFill>
                      <a:latin typeface="Tahoma" pitchFamily="34" charset="0"/>
                      <a:ea typeface="ＭＳ Ｐゴシック"/>
                    </a:rPr>
                    <a:t>こころの健康を保ちます。</a:t>
                  </a:r>
                  <a:endParaRPr lang="en-US" altLang="ja-JP" sz="800" dirty="0">
                    <a:solidFill>
                      <a:prstClr val="black"/>
                    </a:solidFill>
                    <a:latin typeface="Tahoma" pitchFamily="34" charset="0"/>
                    <a:ea typeface="ＭＳ Ｐゴシック"/>
                  </a:endParaRPr>
                </a:p>
              </p:txBody>
            </p:sp>
            <p:sp>
              <p:nvSpPr>
                <p:cNvPr id="3" name="テキスト ボックス 2"/>
                <p:cNvSpPr txBox="1"/>
                <p:nvPr/>
              </p:nvSpPr>
              <p:spPr>
                <a:xfrm>
                  <a:off x="3315908" y="-86447"/>
                  <a:ext cx="2640171"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ストレスチェックを実施</a:t>
                  </a:r>
                </a:p>
              </p:txBody>
            </p:sp>
            <p:sp>
              <p:nvSpPr>
                <p:cNvPr id="6" name="曲折矢印 5"/>
                <p:cNvSpPr/>
                <p:nvPr/>
              </p:nvSpPr>
              <p:spPr>
                <a:xfrm rot="5400000">
                  <a:off x="7077745" y="651489"/>
                  <a:ext cx="721695" cy="1850443"/>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sp>
              <p:nvSpPr>
                <p:cNvPr id="23" name="曲折矢印 22"/>
                <p:cNvSpPr/>
                <p:nvPr/>
              </p:nvSpPr>
              <p:spPr>
                <a:xfrm rot="5400000" flipV="1">
                  <a:off x="1544630" y="627739"/>
                  <a:ext cx="720080" cy="1762778"/>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pic>
              <p:nvPicPr>
                <p:cNvPr id="7" name="図 6"/>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116491" y="1310178"/>
                  <a:ext cx="1309565" cy="1707341"/>
                </a:xfrm>
                <a:prstGeom prst="rect">
                  <a:avLst/>
                </a:prstGeom>
              </p:spPr>
            </p:pic>
            <p:sp>
              <p:nvSpPr>
                <p:cNvPr id="32" name="テキスト ボックス 31"/>
                <p:cNvSpPr txBox="1"/>
                <p:nvPr/>
              </p:nvSpPr>
              <p:spPr>
                <a:xfrm>
                  <a:off x="6783599" y="2801357"/>
                  <a:ext cx="2753626" cy="749034"/>
                </a:xfrm>
                <a:prstGeom prst="rect">
                  <a:avLst/>
                </a:prstGeom>
                <a:noFill/>
              </p:spPr>
              <p:txBody>
                <a:bodyPr wrap="none" rtlCol="0">
                  <a:spAutoFit/>
                </a:bodyPr>
                <a:lstStyle/>
                <a:p>
                  <a:pPr eaLnBrk="0" hangingPunct="0"/>
                  <a:r>
                    <a:rPr lang="ja-JP" altLang="en-US" sz="800" dirty="0">
                      <a:solidFill>
                        <a:prstClr val="black"/>
                      </a:solidFill>
                      <a:latin typeface="Tahoma" pitchFamily="34" charset="0"/>
                      <a:ea typeface="ＭＳ Ｐゴシック"/>
                    </a:rPr>
                    <a:t>高ストレスの方には</a:t>
                  </a:r>
                  <a:endParaRPr lang="en-US" altLang="ja-JP" sz="800" dirty="0">
                    <a:solidFill>
                      <a:prstClr val="black"/>
                    </a:solidFill>
                    <a:latin typeface="Tahoma" pitchFamily="34" charset="0"/>
                    <a:ea typeface="ＭＳ Ｐゴシック"/>
                  </a:endParaRPr>
                </a:p>
                <a:p>
                  <a:pPr eaLnBrk="0" hangingPunct="0"/>
                  <a:r>
                    <a:rPr lang="ja-JP" altLang="en-US" sz="800" dirty="0">
                      <a:solidFill>
                        <a:prstClr val="black"/>
                      </a:solidFill>
                      <a:latin typeface="Tahoma" pitchFamily="34" charset="0"/>
                      <a:ea typeface="ＭＳ Ｐゴシック"/>
                    </a:rPr>
                    <a:t>医師面接をお勧めします。</a:t>
                  </a:r>
                </a:p>
              </p:txBody>
            </p:sp>
            <p:sp>
              <p:nvSpPr>
                <p:cNvPr id="33" name="右矢印 32"/>
                <p:cNvSpPr/>
                <p:nvPr/>
              </p:nvSpPr>
              <p:spPr>
                <a:xfrm rot="5400000">
                  <a:off x="1033965" y="3376269"/>
                  <a:ext cx="324035"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34" name="テキスト ボックス 33"/>
                <p:cNvSpPr txBox="1"/>
                <p:nvPr/>
              </p:nvSpPr>
              <p:spPr>
                <a:xfrm>
                  <a:off x="264778" y="3807188"/>
                  <a:ext cx="2496684"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セルフケアに関する</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研修や情報提供など</a:t>
                  </a:r>
                  <a:endParaRPr lang="en-US" altLang="ja-JP" sz="900" b="1" dirty="0">
                    <a:solidFill>
                      <a:prstClr val="black"/>
                    </a:solidFill>
                    <a:latin typeface="Calibri"/>
                    <a:ea typeface="ＭＳ Ｐゴシック"/>
                  </a:endParaRPr>
                </a:p>
              </p:txBody>
            </p:sp>
            <p:sp>
              <p:nvSpPr>
                <p:cNvPr id="35" name="テキスト ボックス 34"/>
                <p:cNvSpPr txBox="1"/>
                <p:nvPr/>
              </p:nvSpPr>
              <p:spPr>
                <a:xfrm>
                  <a:off x="7292975" y="4210604"/>
                  <a:ext cx="1986134"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医師による面接</a:t>
                  </a:r>
                  <a:endParaRPr lang="en-US" altLang="ja-JP" sz="900" b="1" dirty="0">
                    <a:solidFill>
                      <a:prstClr val="black"/>
                    </a:solidFill>
                    <a:latin typeface="Calibri"/>
                    <a:ea typeface="ＭＳ Ｐゴシック"/>
                  </a:endParaRPr>
                </a:p>
              </p:txBody>
            </p:sp>
            <p:sp>
              <p:nvSpPr>
                <p:cNvPr id="36" name="右矢印 35"/>
                <p:cNvSpPr/>
                <p:nvPr/>
              </p:nvSpPr>
              <p:spPr>
                <a:xfrm rot="5400000">
                  <a:off x="8183263" y="6074112"/>
                  <a:ext cx="324035"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37" name="テキスト ボックス 36"/>
                <p:cNvSpPr txBox="1"/>
                <p:nvPr/>
              </p:nvSpPr>
              <p:spPr>
                <a:xfrm>
                  <a:off x="7454256" y="6528482"/>
                  <a:ext cx="1825962"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就業上の措置</a:t>
                  </a:r>
                  <a:endParaRPr lang="en-US" altLang="ja-JP" sz="900" b="1" dirty="0">
                    <a:solidFill>
                      <a:prstClr val="black"/>
                    </a:solidFill>
                    <a:latin typeface="Calibri"/>
                    <a:ea typeface="ＭＳ Ｐゴシック"/>
                  </a:endParaRPr>
                </a:p>
              </p:txBody>
            </p:sp>
            <p:sp>
              <p:nvSpPr>
                <p:cNvPr id="38" name="右矢印 37"/>
                <p:cNvSpPr/>
                <p:nvPr/>
              </p:nvSpPr>
              <p:spPr>
                <a:xfrm rot="5400000">
                  <a:off x="4104575" y="1973356"/>
                  <a:ext cx="375271"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39" name="テキスト ボックス 38"/>
                <p:cNvSpPr txBox="1"/>
                <p:nvPr/>
              </p:nvSpPr>
              <p:spPr>
                <a:xfrm>
                  <a:off x="2888731" y="2367098"/>
                  <a:ext cx="3333238" cy="510704"/>
                </a:xfrm>
                <a:prstGeom prst="rect">
                  <a:avLst/>
                </a:prstGeom>
                <a:noFill/>
                <a:ln>
                  <a:solidFill>
                    <a:schemeClr val="tx1"/>
                  </a:solidFill>
                </a:ln>
              </p:spPr>
              <p:txBody>
                <a:bodyPr wrap="square" rtlCol="0">
                  <a:spAutoFit/>
                </a:bodyPr>
                <a:lstStyle/>
                <a:p>
                  <a:pPr fontAlgn="auto">
                    <a:spcBef>
                      <a:spcPts val="0"/>
                    </a:spcBef>
                    <a:spcAft>
                      <a:spcPts val="0"/>
                    </a:spcAft>
                  </a:pPr>
                  <a:r>
                    <a:rPr lang="ja-JP" altLang="en-US" sz="900" b="1" dirty="0">
                      <a:solidFill>
                        <a:prstClr val="black"/>
                      </a:solidFill>
                      <a:latin typeface="Calibri"/>
                      <a:ea typeface="ＭＳ Ｐゴシック"/>
                    </a:rPr>
                    <a:t>実施者（保健師）による相談</a:t>
                  </a:r>
                  <a:endParaRPr lang="en-US" altLang="ja-JP" sz="900" b="1" dirty="0">
                    <a:solidFill>
                      <a:prstClr val="black"/>
                    </a:solidFill>
                    <a:latin typeface="Calibri"/>
                    <a:ea typeface="ＭＳ Ｐゴシック"/>
                  </a:endParaRPr>
                </a:p>
              </p:txBody>
            </p:sp>
            <p:pic>
              <p:nvPicPr>
                <p:cNvPr id="40" name="図 39"/>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84375" y="4577072"/>
                  <a:ext cx="1383304" cy="1452206"/>
                </a:xfrm>
                <a:prstGeom prst="rect">
                  <a:avLst/>
                </a:prstGeom>
              </p:spPr>
            </p:pic>
            <p:sp>
              <p:nvSpPr>
                <p:cNvPr id="42" name="曲折矢印 41"/>
                <p:cNvSpPr/>
                <p:nvPr/>
              </p:nvSpPr>
              <p:spPr>
                <a:xfrm rot="10800000">
                  <a:off x="3648540" y="5085042"/>
                  <a:ext cx="643671" cy="565852"/>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sp>
              <p:nvSpPr>
                <p:cNvPr id="43" name="曲折矢印 42"/>
                <p:cNvSpPr/>
                <p:nvPr/>
              </p:nvSpPr>
              <p:spPr>
                <a:xfrm rot="10800000" flipH="1">
                  <a:off x="1137286" y="4698447"/>
                  <a:ext cx="549827" cy="921742"/>
                </a:xfrm>
                <a:prstGeom prst="bentArrow">
                  <a:avLst>
                    <a:gd name="adj1" fmla="val 27784"/>
                    <a:gd name="adj2" fmla="val 25000"/>
                    <a:gd name="adj3" fmla="val 25000"/>
                    <a:gd name="adj4" fmla="val 4375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sp>
              <p:nvSpPr>
                <p:cNvPr id="44" name="テキスト ボックス 43"/>
                <p:cNvSpPr txBox="1"/>
                <p:nvPr/>
              </p:nvSpPr>
              <p:spPr>
                <a:xfrm>
                  <a:off x="-1240845" y="5014124"/>
                  <a:ext cx="2199699"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セルフケアの充実</a:t>
                  </a:r>
                  <a:endParaRPr lang="en-US" altLang="ja-JP" sz="900" b="1" dirty="0">
                    <a:solidFill>
                      <a:prstClr val="black"/>
                    </a:solidFill>
                    <a:latin typeface="Calibri"/>
                    <a:ea typeface="ＭＳ Ｐゴシック"/>
                  </a:endParaRPr>
                </a:p>
              </p:txBody>
            </p:sp>
            <p:sp>
              <p:nvSpPr>
                <p:cNvPr id="45" name="テキスト ボックス 44"/>
                <p:cNvSpPr txBox="1"/>
                <p:nvPr/>
              </p:nvSpPr>
              <p:spPr>
                <a:xfrm>
                  <a:off x="3513338" y="6514778"/>
                  <a:ext cx="2923811"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必要に応じて</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職場環境改善活動を行う</a:t>
                  </a:r>
                  <a:endParaRPr lang="en-US" altLang="ja-JP" sz="900" b="1" dirty="0">
                    <a:solidFill>
                      <a:prstClr val="black"/>
                    </a:solidFill>
                    <a:latin typeface="Calibri"/>
                    <a:ea typeface="ＭＳ Ｐゴシック"/>
                  </a:endParaRPr>
                </a:p>
              </p:txBody>
            </p:sp>
          </p:grpSp>
          <p:sp>
            <p:nvSpPr>
              <p:cNvPr id="41" name="右矢印 40"/>
              <p:cNvSpPr/>
              <p:nvPr/>
            </p:nvSpPr>
            <p:spPr>
              <a:xfrm>
                <a:off x="3915900" y="3341934"/>
                <a:ext cx="299716" cy="21417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46" name="テキスト ボックス 45"/>
              <p:cNvSpPr txBox="1"/>
              <p:nvPr/>
            </p:nvSpPr>
            <p:spPr>
              <a:xfrm>
                <a:off x="2365834" y="2369300"/>
                <a:ext cx="2122697" cy="707886"/>
              </a:xfrm>
              <a:prstGeom prst="rect">
                <a:avLst/>
              </a:prstGeom>
              <a:noFill/>
            </p:spPr>
            <p:txBody>
              <a:bodyPr wrap="none" rtlCol="0">
                <a:spAutoFit/>
              </a:bodyPr>
              <a:lstStyle/>
              <a:p>
                <a:pPr fontAlgn="auto">
                  <a:spcBef>
                    <a:spcPts val="0"/>
                  </a:spcBef>
                  <a:spcAft>
                    <a:spcPts val="0"/>
                  </a:spcAft>
                </a:pPr>
                <a:r>
                  <a:rPr lang="ja-JP" altLang="en-US" sz="800" dirty="0">
                    <a:solidFill>
                      <a:srgbClr val="FF0000"/>
                    </a:solidFill>
                    <a:latin typeface="Calibri"/>
                    <a:ea typeface="ＭＳ Ｐゴシック"/>
                  </a:rPr>
                  <a:t>保健師の面接は、結果を開示する</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必要はありません。高ストレスでなくても、</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「ちょっと聞いてみたい」にも応じています。</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話を伺い、医師の面接が必要と判断すれば、</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医師面接をお勧めすることがあります。</a:t>
                </a:r>
                <a:endParaRPr lang="en-US" altLang="ja-JP" sz="800" dirty="0">
                  <a:solidFill>
                    <a:srgbClr val="FF0000"/>
                  </a:solidFill>
                  <a:latin typeface="Calibri"/>
                  <a:ea typeface="ＭＳ Ｐゴシック"/>
                </a:endParaRPr>
              </a:p>
            </p:txBody>
          </p:sp>
        </p:grpSp>
        <p:sp>
          <p:nvSpPr>
            <p:cNvPr id="85" name="右矢印 84"/>
            <p:cNvSpPr/>
            <p:nvPr/>
          </p:nvSpPr>
          <p:spPr>
            <a:xfrm>
              <a:off x="1980904" y="2400529"/>
              <a:ext cx="299716" cy="1266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86" name="右矢印 85"/>
            <p:cNvSpPr/>
            <p:nvPr/>
          </p:nvSpPr>
          <p:spPr>
            <a:xfrm rot="10800000">
              <a:off x="3893067" y="2399438"/>
              <a:ext cx="299716" cy="1266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grpSp>
      <p:grpSp>
        <p:nvGrpSpPr>
          <p:cNvPr id="29" name="グループ化 28"/>
          <p:cNvGrpSpPr/>
          <p:nvPr/>
        </p:nvGrpSpPr>
        <p:grpSpPr>
          <a:xfrm>
            <a:off x="-14724" y="5944188"/>
            <a:ext cx="6906129" cy="2591407"/>
            <a:chOff x="-48129" y="6310734"/>
            <a:chExt cx="6906129" cy="2591407"/>
          </a:xfrm>
        </p:grpSpPr>
        <p:grpSp>
          <p:nvGrpSpPr>
            <p:cNvPr id="28" name="グループ化 27"/>
            <p:cNvGrpSpPr/>
            <p:nvPr/>
          </p:nvGrpSpPr>
          <p:grpSpPr>
            <a:xfrm>
              <a:off x="-48129" y="6310734"/>
              <a:ext cx="6906129" cy="2591407"/>
              <a:chOff x="-48129" y="6310734"/>
              <a:chExt cx="6906129" cy="2591407"/>
            </a:xfrm>
          </p:grpSpPr>
          <p:pic>
            <p:nvPicPr>
              <p:cNvPr id="20" name="図 19"/>
              <p:cNvPicPr>
                <a:picLocks noChangeAspect="1"/>
              </p:cNvPicPr>
              <p:nvPr/>
            </p:nvPicPr>
            <p:blipFill>
              <a:blip r:embed="rId9"/>
              <a:stretch>
                <a:fillRect/>
              </a:stretch>
            </p:blipFill>
            <p:spPr>
              <a:xfrm>
                <a:off x="192874" y="6685204"/>
                <a:ext cx="1935030" cy="1865241"/>
              </a:xfrm>
              <a:prstGeom prst="rect">
                <a:avLst/>
              </a:prstGeom>
            </p:spPr>
          </p:pic>
          <p:pic>
            <p:nvPicPr>
              <p:cNvPr id="19" name="図 18"/>
              <p:cNvPicPr>
                <a:picLocks noChangeAspect="1"/>
              </p:cNvPicPr>
              <p:nvPr/>
            </p:nvPicPr>
            <p:blipFill>
              <a:blip r:embed="rId10"/>
              <a:stretch>
                <a:fillRect/>
              </a:stretch>
            </p:blipFill>
            <p:spPr>
              <a:xfrm>
                <a:off x="2590255" y="6659397"/>
                <a:ext cx="1711692" cy="1992410"/>
              </a:xfrm>
              <a:prstGeom prst="rect">
                <a:avLst/>
              </a:prstGeom>
            </p:spPr>
          </p:pic>
          <p:pic>
            <p:nvPicPr>
              <p:cNvPr id="18" name="図 17"/>
              <p:cNvPicPr>
                <a:picLocks noChangeAspect="1"/>
              </p:cNvPicPr>
              <p:nvPr/>
            </p:nvPicPr>
            <p:blipFill>
              <a:blip r:embed="rId11"/>
              <a:stretch>
                <a:fillRect/>
              </a:stretch>
            </p:blipFill>
            <p:spPr>
              <a:xfrm>
                <a:off x="4593168" y="6732313"/>
                <a:ext cx="2053487" cy="1893993"/>
              </a:xfrm>
              <a:prstGeom prst="rect">
                <a:avLst/>
              </a:prstGeom>
            </p:spPr>
          </p:pic>
          <p:sp>
            <p:nvSpPr>
              <p:cNvPr id="56" name="正方形/長方形 55"/>
              <p:cNvSpPr/>
              <p:nvPr/>
            </p:nvSpPr>
            <p:spPr>
              <a:xfrm>
                <a:off x="1693369" y="6830106"/>
                <a:ext cx="569387" cy="207749"/>
              </a:xfrm>
              <a:prstGeom prst="rect">
                <a:avLst/>
              </a:prstGeom>
            </p:spPr>
            <p:txBody>
              <a:bodyPr wrap="none">
                <a:spAutoFit/>
              </a:bodyPr>
              <a:lstStyle/>
              <a:p>
                <a:r>
                  <a:rPr lang="ja-JP" altLang="en-US" sz="750" dirty="0"/>
                  <a:t>仕事の量</a:t>
                </a:r>
              </a:p>
            </p:txBody>
          </p:sp>
          <p:sp>
            <p:nvSpPr>
              <p:cNvPr id="57" name="正方形/長方形 56"/>
              <p:cNvSpPr/>
              <p:nvPr/>
            </p:nvSpPr>
            <p:spPr>
              <a:xfrm>
                <a:off x="897973" y="6544617"/>
                <a:ext cx="569387" cy="207749"/>
              </a:xfrm>
              <a:prstGeom prst="rect">
                <a:avLst/>
              </a:prstGeom>
            </p:spPr>
            <p:txBody>
              <a:bodyPr wrap="none">
                <a:spAutoFit/>
              </a:bodyPr>
              <a:lstStyle/>
              <a:p>
                <a:r>
                  <a:rPr lang="ja-JP" altLang="en-US" sz="750" dirty="0"/>
                  <a:t>仕事の質</a:t>
                </a:r>
              </a:p>
            </p:txBody>
          </p:sp>
          <p:sp>
            <p:nvSpPr>
              <p:cNvPr id="58" name="正方形/長方形 57"/>
              <p:cNvSpPr/>
              <p:nvPr/>
            </p:nvSpPr>
            <p:spPr>
              <a:xfrm>
                <a:off x="2284869" y="6987603"/>
                <a:ext cx="569387" cy="207749"/>
              </a:xfrm>
              <a:prstGeom prst="rect">
                <a:avLst/>
              </a:prstGeom>
            </p:spPr>
            <p:txBody>
              <a:bodyPr wrap="none">
                <a:spAutoFit/>
              </a:bodyPr>
              <a:lstStyle/>
              <a:p>
                <a:r>
                  <a:rPr lang="ja-JP" altLang="en-US" sz="750" dirty="0"/>
                  <a:t>身体愁訴</a:t>
                </a:r>
              </a:p>
            </p:txBody>
          </p:sp>
          <p:sp>
            <p:nvSpPr>
              <p:cNvPr id="59" name="正方形/長方形 58"/>
              <p:cNvSpPr/>
              <p:nvPr/>
            </p:nvSpPr>
            <p:spPr>
              <a:xfrm>
                <a:off x="1853196" y="7980850"/>
                <a:ext cx="569387" cy="207749"/>
              </a:xfrm>
              <a:prstGeom prst="rect">
                <a:avLst/>
              </a:prstGeom>
            </p:spPr>
            <p:txBody>
              <a:bodyPr wrap="none">
                <a:spAutoFit/>
              </a:bodyPr>
              <a:lstStyle/>
              <a:p>
                <a:r>
                  <a:rPr lang="ja-JP" altLang="en-US" sz="750" dirty="0"/>
                  <a:t>対人関係</a:t>
                </a:r>
                <a:endParaRPr lang="en-US" altLang="ja-JP" sz="750" dirty="0"/>
              </a:p>
            </p:txBody>
          </p:sp>
          <p:sp>
            <p:nvSpPr>
              <p:cNvPr id="60" name="正方形/長方形 59"/>
              <p:cNvSpPr/>
              <p:nvPr/>
            </p:nvSpPr>
            <p:spPr>
              <a:xfrm>
                <a:off x="1271534" y="8468159"/>
                <a:ext cx="569387" cy="207749"/>
              </a:xfrm>
              <a:prstGeom prst="rect">
                <a:avLst/>
              </a:prstGeom>
            </p:spPr>
            <p:txBody>
              <a:bodyPr wrap="none">
                <a:spAutoFit/>
              </a:bodyPr>
              <a:lstStyle/>
              <a:p>
                <a:r>
                  <a:rPr lang="ja-JP" altLang="en-US" sz="750" dirty="0"/>
                  <a:t>職場環境</a:t>
                </a:r>
                <a:endParaRPr lang="en-US" altLang="ja-JP" sz="750" dirty="0"/>
              </a:p>
            </p:txBody>
          </p:sp>
          <p:sp>
            <p:nvSpPr>
              <p:cNvPr id="61" name="正方形/長方形 60"/>
              <p:cNvSpPr/>
              <p:nvPr/>
            </p:nvSpPr>
            <p:spPr>
              <a:xfrm>
                <a:off x="331609" y="8535346"/>
                <a:ext cx="776175" cy="207749"/>
              </a:xfrm>
              <a:prstGeom prst="rect">
                <a:avLst/>
              </a:prstGeom>
            </p:spPr>
            <p:txBody>
              <a:bodyPr wrap="none">
                <a:spAutoFit/>
              </a:bodyPr>
              <a:lstStyle/>
              <a:p>
                <a:r>
                  <a:rPr lang="ja-JP" altLang="en-US" sz="750" dirty="0"/>
                  <a:t>コントロール度</a:t>
                </a:r>
              </a:p>
            </p:txBody>
          </p:sp>
          <p:sp>
            <p:nvSpPr>
              <p:cNvPr id="62" name="正方形/長方形 61"/>
              <p:cNvSpPr/>
              <p:nvPr/>
            </p:nvSpPr>
            <p:spPr>
              <a:xfrm>
                <a:off x="-35535" y="8147565"/>
                <a:ext cx="665567" cy="207749"/>
              </a:xfrm>
              <a:prstGeom prst="rect">
                <a:avLst/>
              </a:prstGeom>
            </p:spPr>
            <p:txBody>
              <a:bodyPr wrap="none">
                <a:spAutoFit/>
              </a:bodyPr>
              <a:lstStyle/>
              <a:p>
                <a:r>
                  <a:rPr lang="ja-JP" altLang="en-US" sz="750" dirty="0"/>
                  <a:t>技能の活用</a:t>
                </a:r>
              </a:p>
            </p:txBody>
          </p:sp>
          <p:sp>
            <p:nvSpPr>
              <p:cNvPr id="63" name="正方形/長方形 62"/>
              <p:cNvSpPr/>
              <p:nvPr/>
            </p:nvSpPr>
            <p:spPr>
              <a:xfrm>
                <a:off x="-48129" y="7288434"/>
                <a:ext cx="473206" cy="207749"/>
              </a:xfrm>
              <a:prstGeom prst="rect">
                <a:avLst/>
              </a:prstGeom>
            </p:spPr>
            <p:txBody>
              <a:bodyPr wrap="none">
                <a:spAutoFit/>
              </a:bodyPr>
              <a:lstStyle/>
              <a:p>
                <a:r>
                  <a:rPr lang="ja-JP" altLang="en-US" sz="750" dirty="0"/>
                  <a:t>適性度</a:t>
                </a:r>
              </a:p>
            </p:txBody>
          </p:sp>
          <p:sp>
            <p:nvSpPr>
              <p:cNvPr id="64" name="正方形/長方形 63"/>
              <p:cNvSpPr/>
              <p:nvPr/>
            </p:nvSpPr>
            <p:spPr>
              <a:xfrm>
                <a:off x="186305" y="6748229"/>
                <a:ext cx="550151" cy="207749"/>
              </a:xfrm>
              <a:prstGeom prst="rect">
                <a:avLst/>
              </a:prstGeom>
            </p:spPr>
            <p:txBody>
              <a:bodyPr wrap="none">
                <a:spAutoFit/>
              </a:bodyPr>
              <a:lstStyle/>
              <a:p>
                <a:r>
                  <a:rPr lang="ja-JP" altLang="en-US" sz="750" dirty="0"/>
                  <a:t>働きがい</a:t>
                </a:r>
              </a:p>
            </p:txBody>
          </p:sp>
          <p:sp>
            <p:nvSpPr>
              <p:cNvPr id="65" name="正方形/長方形 64"/>
              <p:cNvSpPr/>
              <p:nvPr/>
            </p:nvSpPr>
            <p:spPr>
              <a:xfrm>
                <a:off x="3103859" y="6558360"/>
                <a:ext cx="665567" cy="207749"/>
              </a:xfrm>
              <a:prstGeom prst="rect">
                <a:avLst/>
              </a:prstGeom>
            </p:spPr>
            <p:txBody>
              <a:bodyPr wrap="none">
                <a:spAutoFit/>
              </a:bodyPr>
              <a:lstStyle/>
              <a:p>
                <a:r>
                  <a:rPr lang="ja-JP" altLang="en-US" sz="750" dirty="0"/>
                  <a:t>活気の低下</a:t>
                </a:r>
              </a:p>
            </p:txBody>
          </p:sp>
          <p:sp>
            <p:nvSpPr>
              <p:cNvPr id="66" name="正方形/長方形 65"/>
              <p:cNvSpPr/>
              <p:nvPr/>
            </p:nvSpPr>
            <p:spPr>
              <a:xfrm>
                <a:off x="4131859" y="7020600"/>
                <a:ext cx="595035" cy="207749"/>
              </a:xfrm>
              <a:prstGeom prst="rect">
                <a:avLst/>
              </a:prstGeom>
            </p:spPr>
            <p:txBody>
              <a:bodyPr wrap="none">
                <a:spAutoFit/>
              </a:bodyPr>
              <a:lstStyle/>
              <a:p>
                <a:r>
                  <a:rPr lang="ja-JP" altLang="en-US" sz="750" dirty="0"/>
                  <a:t>イライラ感</a:t>
                </a:r>
              </a:p>
            </p:txBody>
          </p:sp>
          <p:sp>
            <p:nvSpPr>
              <p:cNvPr id="67" name="正方形/長方形 66"/>
              <p:cNvSpPr/>
              <p:nvPr/>
            </p:nvSpPr>
            <p:spPr>
              <a:xfrm>
                <a:off x="4180177" y="8157390"/>
                <a:ext cx="473206" cy="207749"/>
              </a:xfrm>
              <a:prstGeom prst="rect">
                <a:avLst/>
              </a:prstGeom>
            </p:spPr>
            <p:txBody>
              <a:bodyPr wrap="none">
                <a:spAutoFit/>
              </a:bodyPr>
              <a:lstStyle/>
              <a:p>
                <a:r>
                  <a:rPr lang="ja-JP" altLang="en-US" sz="750" dirty="0"/>
                  <a:t>疲労感</a:t>
                </a:r>
              </a:p>
            </p:txBody>
          </p:sp>
          <p:sp>
            <p:nvSpPr>
              <p:cNvPr id="68" name="正方形/長方形 67"/>
              <p:cNvSpPr/>
              <p:nvPr/>
            </p:nvSpPr>
            <p:spPr>
              <a:xfrm>
                <a:off x="3236706" y="8612152"/>
                <a:ext cx="473206" cy="207749"/>
              </a:xfrm>
              <a:prstGeom prst="rect">
                <a:avLst/>
              </a:prstGeom>
            </p:spPr>
            <p:txBody>
              <a:bodyPr wrap="none">
                <a:spAutoFit/>
              </a:bodyPr>
              <a:lstStyle/>
              <a:p>
                <a:r>
                  <a:rPr lang="ja-JP" altLang="en-US" sz="750" dirty="0"/>
                  <a:t>不安感</a:t>
                </a:r>
              </a:p>
            </p:txBody>
          </p:sp>
          <p:sp>
            <p:nvSpPr>
              <p:cNvPr id="69" name="正方形/長方形 68"/>
              <p:cNvSpPr/>
              <p:nvPr/>
            </p:nvSpPr>
            <p:spPr>
              <a:xfrm>
                <a:off x="2267929" y="8116973"/>
                <a:ext cx="535724" cy="207749"/>
              </a:xfrm>
              <a:prstGeom prst="rect">
                <a:avLst/>
              </a:prstGeom>
            </p:spPr>
            <p:txBody>
              <a:bodyPr wrap="none">
                <a:spAutoFit/>
              </a:bodyPr>
              <a:lstStyle/>
              <a:p>
                <a:r>
                  <a:rPr lang="ja-JP" altLang="en-US" sz="750" dirty="0"/>
                  <a:t>抑うつ感</a:t>
                </a:r>
              </a:p>
            </p:txBody>
          </p:sp>
          <p:sp>
            <p:nvSpPr>
              <p:cNvPr id="70" name="正方形/長方形 69"/>
              <p:cNvSpPr/>
              <p:nvPr/>
            </p:nvSpPr>
            <p:spPr>
              <a:xfrm>
                <a:off x="2012320" y="7273247"/>
                <a:ext cx="473206" cy="323165"/>
              </a:xfrm>
              <a:prstGeom prst="rect">
                <a:avLst/>
              </a:prstGeom>
            </p:spPr>
            <p:txBody>
              <a:bodyPr wrap="none">
                <a:spAutoFit/>
              </a:bodyPr>
              <a:lstStyle/>
              <a:p>
                <a:r>
                  <a:rPr lang="ja-JP" altLang="en-US" sz="750" dirty="0"/>
                  <a:t>身体的</a:t>
                </a:r>
                <a:endParaRPr lang="en-US" altLang="ja-JP" sz="750" dirty="0"/>
              </a:p>
              <a:p>
                <a:r>
                  <a:rPr lang="ja-JP" altLang="en-US" sz="750" dirty="0"/>
                  <a:t>負担</a:t>
                </a:r>
              </a:p>
            </p:txBody>
          </p:sp>
          <p:sp>
            <p:nvSpPr>
              <p:cNvPr id="71" name="正方形/長方形 70"/>
              <p:cNvSpPr/>
              <p:nvPr/>
            </p:nvSpPr>
            <p:spPr>
              <a:xfrm>
                <a:off x="5271716" y="6469706"/>
                <a:ext cx="801476" cy="323165"/>
              </a:xfrm>
              <a:prstGeom prst="rect">
                <a:avLst/>
              </a:prstGeom>
            </p:spPr>
            <p:txBody>
              <a:bodyPr wrap="square">
                <a:spAutoFit/>
              </a:bodyPr>
              <a:lstStyle/>
              <a:p>
                <a:r>
                  <a:rPr lang="ja-JP" altLang="en-US" sz="750" dirty="0"/>
                  <a:t>上司からの</a:t>
                </a:r>
                <a:endParaRPr lang="en-US" altLang="ja-JP" sz="750" dirty="0"/>
              </a:p>
              <a:p>
                <a:r>
                  <a:rPr lang="ja-JP" altLang="en-US" sz="750" dirty="0"/>
                  <a:t>サポート不足</a:t>
                </a:r>
              </a:p>
            </p:txBody>
          </p:sp>
          <p:sp>
            <p:nvSpPr>
              <p:cNvPr id="73" name="正方形/長方形 72"/>
              <p:cNvSpPr/>
              <p:nvPr/>
            </p:nvSpPr>
            <p:spPr>
              <a:xfrm>
                <a:off x="5229064" y="8578976"/>
                <a:ext cx="886781" cy="323165"/>
              </a:xfrm>
              <a:prstGeom prst="rect">
                <a:avLst/>
              </a:prstGeom>
            </p:spPr>
            <p:txBody>
              <a:bodyPr wrap="none">
                <a:spAutoFit/>
              </a:bodyPr>
              <a:lstStyle/>
              <a:p>
                <a:r>
                  <a:rPr lang="ja-JP" altLang="en-US" sz="750" dirty="0"/>
                  <a:t>家族・友人からの</a:t>
                </a:r>
                <a:endParaRPr lang="en-US" altLang="ja-JP" sz="750" dirty="0"/>
              </a:p>
              <a:p>
                <a:r>
                  <a:rPr lang="ja-JP" altLang="en-US" sz="750" dirty="0"/>
                  <a:t>サポート不足</a:t>
                </a:r>
              </a:p>
            </p:txBody>
          </p:sp>
          <p:sp>
            <p:nvSpPr>
              <p:cNvPr id="76" name="正方形/長方形 75"/>
              <p:cNvSpPr/>
              <p:nvPr/>
            </p:nvSpPr>
            <p:spPr>
              <a:xfrm>
                <a:off x="2503198" y="6314476"/>
                <a:ext cx="1954398" cy="219291"/>
              </a:xfrm>
              <a:prstGeom prst="rect">
                <a:avLst/>
              </a:prstGeom>
            </p:spPr>
            <p:txBody>
              <a:bodyPr wrap="square">
                <a:spAutoFit/>
              </a:bodyPr>
              <a:lstStyle/>
              <a:p>
                <a:r>
                  <a:rPr lang="ja-JP" altLang="en-US" sz="825" b="1" dirty="0">
                    <a:solidFill>
                      <a:srgbClr val="0066FF"/>
                    </a:solidFill>
                  </a:rPr>
                  <a:t>②ストレスによっておこる心身の反応</a:t>
                </a:r>
              </a:p>
            </p:txBody>
          </p:sp>
          <p:sp>
            <p:nvSpPr>
              <p:cNvPr id="88" name="正方形/長方形 87"/>
              <p:cNvSpPr/>
              <p:nvPr/>
            </p:nvSpPr>
            <p:spPr>
              <a:xfrm>
                <a:off x="461922" y="6310734"/>
                <a:ext cx="1516141" cy="219291"/>
              </a:xfrm>
              <a:prstGeom prst="rect">
                <a:avLst/>
              </a:prstGeom>
              <a:noFill/>
            </p:spPr>
            <p:txBody>
              <a:bodyPr wrap="square">
                <a:spAutoFit/>
              </a:bodyPr>
              <a:lstStyle/>
              <a:p>
                <a:r>
                  <a:rPr lang="ja-JP" altLang="en-US" sz="825" dirty="0"/>
                  <a:t> </a:t>
                </a:r>
                <a:r>
                  <a:rPr lang="ja-JP" altLang="en-US" sz="825" b="1" dirty="0">
                    <a:solidFill>
                      <a:srgbClr val="0066FF"/>
                    </a:solidFill>
                  </a:rPr>
                  <a:t>①仕事上でのストレスの原因</a:t>
                </a:r>
              </a:p>
            </p:txBody>
          </p:sp>
          <p:sp>
            <p:nvSpPr>
              <p:cNvPr id="90" name="正方形/長方形 89"/>
              <p:cNvSpPr/>
              <p:nvPr/>
            </p:nvSpPr>
            <p:spPr>
              <a:xfrm>
                <a:off x="4679060" y="6310972"/>
                <a:ext cx="1986788" cy="219291"/>
              </a:xfrm>
              <a:prstGeom prst="rect">
                <a:avLst/>
              </a:prstGeom>
            </p:spPr>
            <p:txBody>
              <a:bodyPr wrap="square">
                <a:spAutoFit/>
              </a:bodyPr>
              <a:lstStyle/>
              <a:p>
                <a:r>
                  <a:rPr lang="ja-JP" altLang="en-US" sz="825" b="1" dirty="0">
                    <a:solidFill>
                      <a:srgbClr val="0066FF"/>
                    </a:solidFill>
                  </a:rPr>
                  <a:t>③ストレスに影響を与えるその他の因子</a:t>
                </a:r>
              </a:p>
            </p:txBody>
          </p:sp>
          <p:sp>
            <p:nvSpPr>
              <p:cNvPr id="25" name="テキスト ボックス 24"/>
              <p:cNvSpPr txBox="1"/>
              <p:nvPr/>
            </p:nvSpPr>
            <p:spPr>
              <a:xfrm>
                <a:off x="6442502" y="7452320"/>
                <a:ext cx="415498" cy="651781"/>
              </a:xfrm>
              <a:prstGeom prst="rect">
                <a:avLst/>
              </a:prstGeom>
              <a:noFill/>
            </p:spPr>
            <p:txBody>
              <a:bodyPr vert="eaVert" wrap="none" rtlCol="0">
                <a:spAutoFit/>
              </a:bodyPr>
              <a:lstStyle/>
              <a:p>
                <a:r>
                  <a:rPr kumimoji="1" lang="ja-JP" altLang="en-US" sz="750" dirty="0"/>
                  <a:t>同僚からの</a:t>
                </a:r>
                <a:endParaRPr kumimoji="1" lang="en-US" altLang="ja-JP" sz="750" dirty="0"/>
              </a:p>
              <a:p>
                <a:r>
                  <a:rPr kumimoji="1" lang="ja-JP" altLang="en-US" sz="750" dirty="0"/>
                  <a:t>サポート不足</a:t>
                </a:r>
              </a:p>
            </p:txBody>
          </p:sp>
          <p:sp>
            <p:nvSpPr>
              <p:cNvPr id="95" name="テキスト ボックス 94"/>
              <p:cNvSpPr txBox="1"/>
              <p:nvPr/>
            </p:nvSpPr>
            <p:spPr>
              <a:xfrm>
                <a:off x="4346293" y="7454005"/>
                <a:ext cx="415498" cy="563616"/>
              </a:xfrm>
              <a:prstGeom prst="rect">
                <a:avLst/>
              </a:prstGeom>
              <a:noFill/>
            </p:spPr>
            <p:txBody>
              <a:bodyPr vert="eaVert" wrap="none" rtlCol="0">
                <a:spAutoFit/>
              </a:bodyPr>
              <a:lstStyle/>
              <a:p>
                <a:r>
                  <a:rPr kumimoji="1" lang="ja-JP" altLang="en-US" sz="750" dirty="0"/>
                  <a:t>仕事や</a:t>
                </a:r>
                <a:endParaRPr kumimoji="1" lang="en-US" altLang="ja-JP" sz="750" dirty="0"/>
              </a:p>
              <a:p>
                <a:r>
                  <a:rPr kumimoji="1" lang="ja-JP" altLang="en-US" sz="750" dirty="0"/>
                  <a:t>生活の不満</a:t>
                </a:r>
                <a:endParaRPr kumimoji="1" lang="en-US" altLang="ja-JP" sz="750" dirty="0"/>
              </a:p>
            </p:txBody>
          </p:sp>
          <p:sp>
            <p:nvSpPr>
              <p:cNvPr id="27" name="円/楕円 26"/>
              <p:cNvSpPr/>
              <p:nvPr/>
            </p:nvSpPr>
            <p:spPr>
              <a:xfrm>
                <a:off x="1104727" y="7021667"/>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0" name="円/楕円 99"/>
              <p:cNvSpPr/>
              <p:nvPr/>
            </p:nvSpPr>
            <p:spPr>
              <a:xfrm>
                <a:off x="1537595" y="7010966"/>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01" name="円/楕円 100"/>
              <p:cNvSpPr/>
              <p:nvPr/>
            </p:nvSpPr>
            <p:spPr>
              <a:xfrm>
                <a:off x="753164" y="8368987"/>
                <a:ext cx="169699" cy="173685"/>
              </a:xfrm>
              <a:prstGeom prst="ellipse">
                <a:avLst/>
              </a:prstGeom>
              <a:solidFill>
                <a:schemeClr val="accent2">
                  <a:lumMod val="60000"/>
                  <a:lumOff val="4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5</a:t>
                </a:r>
                <a:endParaRPr kumimoji="1" lang="en-US" altLang="ja-JP" sz="900" b="1" dirty="0">
                  <a:solidFill>
                    <a:schemeClr val="tx1">
                      <a:lumMod val="50000"/>
                      <a:lumOff val="50000"/>
                    </a:schemeClr>
                  </a:solidFill>
                </a:endParaRPr>
              </a:p>
            </p:txBody>
          </p:sp>
          <p:sp>
            <p:nvSpPr>
              <p:cNvPr id="102" name="円/楕円 101"/>
              <p:cNvSpPr/>
              <p:nvPr/>
            </p:nvSpPr>
            <p:spPr>
              <a:xfrm>
                <a:off x="1262853" y="8072133"/>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3" name="円/楕円 102"/>
              <p:cNvSpPr/>
              <p:nvPr/>
            </p:nvSpPr>
            <p:spPr>
              <a:xfrm>
                <a:off x="3363170" y="8134832"/>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4" name="円/楕円 103"/>
              <p:cNvSpPr/>
              <p:nvPr/>
            </p:nvSpPr>
            <p:spPr>
              <a:xfrm>
                <a:off x="3369264" y="7044443"/>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5" name="円/楕円 104"/>
              <p:cNvSpPr/>
              <p:nvPr/>
            </p:nvSpPr>
            <p:spPr>
              <a:xfrm>
                <a:off x="4966431" y="7596412"/>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6" name="円/楕円 105"/>
              <p:cNvSpPr/>
              <p:nvPr/>
            </p:nvSpPr>
            <p:spPr>
              <a:xfrm>
                <a:off x="5535061" y="8156389"/>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7" name="円/楕円 106"/>
              <p:cNvSpPr/>
              <p:nvPr/>
            </p:nvSpPr>
            <p:spPr>
              <a:xfrm>
                <a:off x="722683" y="7507819"/>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sp>
            <p:nvSpPr>
              <p:cNvPr id="108" name="円/楕円 107"/>
              <p:cNvSpPr/>
              <p:nvPr/>
            </p:nvSpPr>
            <p:spPr>
              <a:xfrm>
                <a:off x="858632" y="7280389"/>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sp>
            <p:nvSpPr>
              <p:cNvPr id="109" name="円/楕円 108"/>
              <p:cNvSpPr/>
              <p:nvPr/>
            </p:nvSpPr>
            <p:spPr>
              <a:xfrm>
                <a:off x="3030217" y="7396467"/>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sp>
            <p:nvSpPr>
              <p:cNvPr id="110" name="円/楕円 109"/>
              <p:cNvSpPr/>
              <p:nvPr/>
            </p:nvSpPr>
            <p:spPr>
              <a:xfrm>
                <a:off x="2735875" y="7917385"/>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1" name="円/楕円 110"/>
              <p:cNvSpPr/>
              <p:nvPr/>
            </p:nvSpPr>
            <p:spPr>
              <a:xfrm>
                <a:off x="3987919" y="7201591"/>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2" name="円/楕円 111"/>
              <p:cNvSpPr/>
              <p:nvPr/>
            </p:nvSpPr>
            <p:spPr>
              <a:xfrm>
                <a:off x="6230502" y="7590069"/>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3" name="円/楕円 112"/>
              <p:cNvSpPr/>
              <p:nvPr/>
            </p:nvSpPr>
            <p:spPr>
              <a:xfrm>
                <a:off x="1734252" y="7911039"/>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4" name="円/楕円 113"/>
              <p:cNvSpPr/>
              <p:nvPr/>
            </p:nvSpPr>
            <p:spPr>
              <a:xfrm>
                <a:off x="4141408" y="8006797"/>
                <a:ext cx="169699" cy="173685"/>
              </a:xfrm>
              <a:prstGeom prst="ellipse">
                <a:avLst/>
              </a:prstGeom>
              <a:solidFill>
                <a:schemeClr val="accent2">
                  <a:lumMod val="60000"/>
                  <a:lumOff val="4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5</a:t>
                </a:r>
                <a:endParaRPr kumimoji="1" lang="en-US" altLang="ja-JP" sz="900" b="1" dirty="0">
                  <a:solidFill>
                    <a:schemeClr val="tx1">
                      <a:lumMod val="50000"/>
                      <a:lumOff val="50000"/>
                    </a:schemeClr>
                  </a:solidFill>
                </a:endParaRPr>
              </a:p>
            </p:txBody>
          </p:sp>
          <p:sp>
            <p:nvSpPr>
              <p:cNvPr id="115" name="円/楕円 114"/>
              <p:cNvSpPr/>
              <p:nvPr/>
            </p:nvSpPr>
            <p:spPr>
              <a:xfrm>
                <a:off x="5527478" y="6760295"/>
                <a:ext cx="169699" cy="173685"/>
              </a:xfrm>
              <a:prstGeom prst="ellipse">
                <a:avLst/>
              </a:prstGeom>
              <a:solidFill>
                <a:schemeClr val="accent2">
                  <a:lumMod val="60000"/>
                  <a:lumOff val="4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5</a:t>
                </a:r>
                <a:endParaRPr kumimoji="1" lang="en-US" altLang="ja-JP" sz="900" b="1" dirty="0">
                  <a:solidFill>
                    <a:schemeClr val="tx1">
                      <a:lumMod val="50000"/>
                      <a:lumOff val="50000"/>
                    </a:schemeClr>
                  </a:solidFill>
                </a:endParaRPr>
              </a:p>
            </p:txBody>
          </p:sp>
        </p:grpSp>
        <p:sp>
          <p:nvSpPr>
            <p:cNvPr id="116" name="円/楕円 115"/>
            <p:cNvSpPr/>
            <p:nvPr/>
          </p:nvSpPr>
          <p:spPr>
            <a:xfrm>
              <a:off x="773367" y="7763754"/>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grpSp>
      <p:sp>
        <p:nvSpPr>
          <p:cNvPr id="48" name="テキスト ボックス 47">
            <a:extLst>
              <a:ext uri="{FF2B5EF4-FFF2-40B4-BE49-F238E27FC236}">
                <a16:creationId xmlns:a16="http://schemas.microsoft.com/office/drawing/2014/main" id="{8022B1D9-E1FA-BC7D-06B6-7F0A4B726C97}"/>
              </a:ext>
            </a:extLst>
          </p:cNvPr>
          <p:cNvSpPr txBox="1"/>
          <p:nvPr/>
        </p:nvSpPr>
        <p:spPr>
          <a:xfrm>
            <a:off x="1700531" y="8584778"/>
            <a:ext cx="3513452" cy="461665"/>
          </a:xfrm>
          <a:prstGeom prst="rect">
            <a:avLst/>
          </a:prstGeom>
          <a:noFill/>
          <a:ln w="12700">
            <a:solidFill>
              <a:schemeClr val="tx1"/>
            </a:solidFill>
          </a:ln>
        </p:spPr>
        <p:txBody>
          <a:bodyPr wrap="square" rtlCol="0">
            <a:spAutoFit/>
          </a:bodyPr>
          <a:lstStyle/>
          <a:p>
            <a:r>
              <a:rPr lang="ja-JP" altLang="en-US" sz="1000" dirty="0"/>
              <a:t>ストレスチェックの結果に</a:t>
            </a:r>
            <a:r>
              <a:rPr kumimoji="1" lang="ja-JP" altLang="en-US" sz="1000" dirty="0"/>
              <a:t>ついて</a:t>
            </a:r>
            <a:r>
              <a:rPr lang="ja-JP" altLang="en-US" sz="1000" dirty="0"/>
              <a:t>の</a:t>
            </a:r>
            <a:r>
              <a:rPr kumimoji="1" lang="ja-JP" altLang="en-US" sz="1000" dirty="0"/>
              <a:t>お問い合わせやご相談は</a:t>
            </a:r>
            <a:endParaRPr kumimoji="1" lang="en-US" altLang="ja-JP" sz="1000" dirty="0"/>
          </a:p>
          <a:p>
            <a:r>
              <a:rPr lang="ja-JP" altLang="en-US" sz="1000" dirty="0"/>
              <a:t>　実施者　徳永京子まで　　　</a:t>
            </a:r>
            <a:r>
              <a:rPr lang="ja-JP" altLang="en-US" sz="1400" dirty="0"/>
              <a:t>✉</a:t>
            </a:r>
            <a:r>
              <a:rPr lang="ja-JP" altLang="en-US" sz="1000" dirty="0"/>
              <a:t>　</a:t>
            </a:r>
            <a:r>
              <a:rPr lang="en-US" altLang="ja-JP" sz="1000" dirty="0"/>
              <a:t>info@odoruhokenshi.net</a:t>
            </a:r>
            <a:endParaRPr kumimoji="1" lang="ja-JP" altLang="en-US" sz="1000" dirty="0">
              <a:solidFill>
                <a:srgbClr val="FF0000"/>
              </a:solidFill>
            </a:endParaRPr>
          </a:p>
        </p:txBody>
      </p:sp>
    </p:spTree>
    <p:extLst>
      <p:ext uri="{BB962C8B-B14F-4D97-AF65-F5344CB8AC3E}">
        <p14:creationId xmlns:p14="http://schemas.microsoft.com/office/powerpoint/2010/main" val="3216005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表 31"/>
          <p:cNvGraphicFramePr>
            <a:graphicFrameLocks noGrp="1"/>
          </p:cNvGraphicFramePr>
          <p:nvPr>
            <p:extLst>
              <p:ext uri="{D42A27DB-BD31-4B8C-83A1-F6EECF244321}">
                <p14:modId xmlns:p14="http://schemas.microsoft.com/office/powerpoint/2010/main" val="421665806"/>
              </p:ext>
            </p:extLst>
          </p:nvPr>
        </p:nvGraphicFramePr>
        <p:xfrm>
          <a:off x="151898" y="1082133"/>
          <a:ext cx="6641416" cy="4963290"/>
        </p:xfrm>
        <a:graphic>
          <a:graphicData uri="http://schemas.openxmlformats.org/drawingml/2006/table">
            <a:tbl>
              <a:tblPr firstRow="1" bandRow="1">
                <a:tableStyleId>{E8B1032C-EA38-4F05-BA0D-38AFFFC7BED3}</a:tableStyleId>
              </a:tblPr>
              <a:tblGrid>
                <a:gridCol w="1660354">
                  <a:extLst>
                    <a:ext uri="{9D8B030D-6E8A-4147-A177-3AD203B41FA5}">
                      <a16:colId xmlns:a16="http://schemas.microsoft.com/office/drawing/2014/main" val="20000"/>
                    </a:ext>
                  </a:extLst>
                </a:gridCol>
                <a:gridCol w="1660354">
                  <a:extLst>
                    <a:ext uri="{9D8B030D-6E8A-4147-A177-3AD203B41FA5}">
                      <a16:colId xmlns:a16="http://schemas.microsoft.com/office/drawing/2014/main" val="20001"/>
                    </a:ext>
                  </a:extLst>
                </a:gridCol>
                <a:gridCol w="1660354">
                  <a:extLst>
                    <a:ext uri="{9D8B030D-6E8A-4147-A177-3AD203B41FA5}">
                      <a16:colId xmlns:a16="http://schemas.microsoft.com/office/drawing/2014/main" val="20002"/>
                    </a:ext>
                  </a:extLst>
                </a:gridCol>
                <a:gridCol w="1660354">
                  <a:extLst>
                    <a:ext uri="{9D8B030D-6E8A-4147-A177-3AD203B41FA5}">
                      <a16:colId xmlns:a16="http://schemas.microsoft.com/office/drawing/2014/main" val="20003"/>
                    </a:ext>
                  </a:extLst>
                </a:gridCol>
              </a:tblGrid>
              <a:tr h="1266329">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0000"/>
                  </a:ext>
                </a:extLst>
              </a:tr>
              <a:tr h="1306201">
                <a:tc>
                  <a:txBody>
                    <a:bodyPr/>
                    <a:lstStyle/>
                    <a:p>
                      <a:r>
                        <a:rPr lang="ja-JP" altLang="en-US" sz="800" dirty="0"/>
                        <a:t>規則正しい生活と睡眠はこころの健康には不可欠です。</a:t>
                      </a:r>
                      <a:endParaRPr lang="en-US" altLang="ja-JP" sz="800" dirty="0"/>
                    </a:p>
                    <a:p>
                      <a:r>
                        <a:rPr lang="ja-JP" altLang="en-US" sz="800" dirty="0"/>
                        <a:t>特に、脳が（心が）休養するためには、質の良い深い睡眠が必要です。</a:t>
                      </a:r>
                      <a:endParaRPr lang="en-US" altLang="ja-JP" sz="800" dirty="0"/>
                    </a:p>
                    <a:p>
                      <a:r>
                        <a:rPr lang="ja-JP" altLang="en-US" sz="800" dirty="0"/>
                        <a:t>４時間以下の睡眠が５日以上続くと、うつ症状が出やすくなり、心筋梗塞のリスクが高くなるというデータもあります。できれば、</a:t>
                      </a:r>
                      <a:r>
                        <a:rPr lang="en-US" altLang="ja-JP" sz="800" dirty="0"/>
                        <a:t>6</a:t>
                      </a:r>
                      <a:r>
                        <a:rPr lang="ja-JP" altLang="en-US" sz="800" dirty="0"/>
                        <a:t>～</a:t>
                      </a:r>
                      <a:r>
                        <a:rPr lang="en-US" altLang="ja-JP" sz="800" dirty="0"/>
                        <a:t>7</a:t>
                      </a:r>
                      <a:r>
                        <a:rPr lang="ja-JP" altLang="en-US" sz="800" dirty="0"/>
                        <a:t>時間は眠るようにしましょう。</a:t>
                      </a:r>
                      <a:endParaRPr lang="en-US" altLang="ja-JP" sz="800" dirty="0"/>
                    </a:p>
                    <a:p>
                      <a:endParaRPr lang="en-US" altLang="ja-JP" sz="800" dirty="0"/>
                    </a:p>
                  </a:txBody>
                  <a:tcPr/>
                </a:tc>
                <a:tc>
                  <a:txBody>
                    <a:bodyPr/>
                    <a:lstStyle/>
                    <a:p>
                      <a:r>
                        <a:rPr lang="ja-JP" altLang="en-US" sz="800" dirty="0"/>
                        <a:t>こころの元気物質セロトニンをつくる肉や魚などタンパク質をしっかり食べましょう。</a:t>
                      </a:r>
                      <a:endParaRPr lang="en-US" altLang="ja-JP" sz="800" dirty="0"/>
                    </a:p>
                    <a:p>
                      <a:r>
                        <a:rPr lang="ja-JP" altLang="en-US" sz="800" dirty="0"/>
                        <a:t>男性ホルモンの減少、女性ホルモンの減少により、うつ症状が出やすくなるので、男性は「精」がつく食べ物（肉、にんにく、うなぎ、たまごなど）　女性は心の安定をつくる食べ物（キャベツ、かぼちゃ、大豆、ザクロなど）を食べましょう。</a:t>
                      </a:r>
                    </a:p>
                  </a:txBody>
                  <a:tcPr/>
                </a:tc>
                <a:tc>
                  <a:txBody>
                    <a:bodyPr/>
                    <a:lstStyle/>
                    <a:p>
                      <a:r>
                        <a:rPr lang="ja-JP" altLang="en-US" sz="800" dirty="0"/>
                        <a:t>適度な運動はストレス発散に有効です。また、リズミカルな有酸素運動は、セロトニンの生成を活発にする効果があります。</a:t>
                      </a:r>
                      <a:endParaRPr lang="en-US" altLang="ja-JP" sz="800" dirty="0"/>
                    </a:p>
                    <a:p>
                      <a:r>
                        <a:rPr lang="ja-JP" altLang="en-US" sz="800" dirty="0"/>
                        <a:t>ウォーキングや、ゆっくりペースのジョギング、リズム体操、ゆるやかなストレッチなどが効果的です。</a:t>
                      </a:r>
                      <a:endParaRPr lang="en-US" altLang="ja-JP" sz="800" dirty="0"/>
                    </a:p>
                    <a:p>
                      <a:r>
                        <a:rPr lang="ja-JP" altLang="en-US" sz="800" dirty="0"/>
                        <a:t>１日３０分程度（細切れでも可）、週３日程度は運動を取り入れましょう。</a:t>
                      </a:r>
                      <a:endParaRPr lang="en-US" altLang="ja-JP" sz="800" dirty="0"/>
                    </a:p>
                    <a:p>
                      <a:endParaRPr kumimoji="1" lang="ja-JP" altLang="en-US" sz="900" dirty="0"/>
                    </a:p>
                  </a:txBody>
                  <a:tcPr/>
                </a:tc>
                <a:tc>
                  <a:txBody>
                    <a:bodyPr/>
                    <a:lstStyle/>
                    <a:p>
                      <a:r>
                        <a:rPr lang="ja-JP" altLang="en-US" sz="800" dirty="0"/>
                        <a:t>温泉にゆっくりつかると、心身の緊張がほぐれて、セロトニンの分泌がさかんになります。また、体温があがり、ぐっすり眠れます。</a:t>
                      </a:r>
                      <a:endParaRPr lang="en-US" altLang="ja-JP" sz="800" dirty="0"/>
                    </a:p>
                    <a:p>
                      <a:r>
                        <a:rPr lang="ja-JP" altLang="en-US" sz="800" dirty="0"/>
                        <a:t>入浴時は、湯船につかり、１日の疲れをいやしましょう。</a:t>
                      </a:r>
                      <a:endParaRPr lang="en-US" altLang="ja-JP" sz="800" dirty="0"/>
                    </a:p>
                    <a:p>
                      <a:r>
                        <a:rPr lang="ja-JP" altLang="en-US" sz="800" dirty="0"/>
                        <a:t>好きな香りの入浴剤やアロマオイルを入れるのも効果的です。</a:t>
                      </a:r>
                    </a:p>
                    <a:p>
                      <a:endParaRPr kumimoji="1" lang="ja-JP" altLang="en-US" sz="900" dirty="0"/>
                    </a:p>
                  </a:txBody>
                  <a:tcPr/>
                </a:tc>
                <a:extLst>
                  <a:ext uri="{0D108BD9-81ED-4DB2-BD59-A6C34878D82A}">
                    <a16:rowId xmlns:a16="http://schemas.microsoft.com/office/drawing/2014/main" val="10001"/>
                  </a:ext>
                </a:extLst>
              </a:tr>
              <a:tr h="1060441">
                <a:tc>
                  <a:txBody>
                    <a:bodyPr/>
                    <a:lstStyle/>
                    <a:p>
                      <a:endParaRPr kumimoji="1" lang="ja-JP" altLang="en-US"/>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10002"/>
                  </a:ext>
                </a:extLst>
              </a:tr>
              <a:tr h="1266329">
                <a:tc>
                  <a:txBody>
                    <a:bodyPr/>
                    <a:lstStyle/>
                    <a:p>
                      <a:r>
                        <a:rPr lang="ja-JP" altLang="en-US" sz="800" dirty="0"/>
                        <a:t>笑うと、ストレス物質やがん細胞を食べるナチュラルキラー細胞が増えます。１日１回は大笑いをしましょう。（落語や漫才、新喜劇など）</a:t>
                      </a:r>
                      <a:endParaRPr lang="en-US" altLang="ja-JP" sz="800" dirty="0"/>
                    </a:p>
                    <a:p>
                      <a:r>
                        <a:rPr lang="ja-JP" altLang="en-US" sz="800" dirty="0"/>
                        <a:t>つくり笑顔でも効果があるので、朝のひげそりや、化粧をするときに、鏡の前で、にっこりと笑う練習をしてみましょう。</a:t>
                      </a:r>
                      <a:endParaRPr lang="en-US" altLang="ja-JP" sz="800" dirty="0"/>
                    </a:p>
                  </a:txBody>
                  <a:tcPr/>
                </a:tc>
                <a:tc>
                  <a:txBody>
                    <a:bodyPr/>
                    <a:lstStyle/>
                    <a:p>
                      <a:r>
                        <a:rPr lang="ja-JP" altLang="en-US" sz="800" dirty="0"/>
                        <a:t>イラだち、不安、悲しみ、寂しさなどを感じたときに、「別の見方、考え方はないかな？」と探すようにしましょう。心が柔軟になります。また、寝る時、布団に入ったら、１日がんばった自分をいたわり、ほめてあげるようにしましょう。（反省をするのは心の元気をなくしてしまいます。寝る前はやめましょう。）</a:t>
                      </a:r>
                      <a:endParaRPr lang="en-US" altLang="ja-JP" sz="800" dirty="0"/>
                    </a:p>
                  </a:txBody>
                  <a:tcPr/>
                </a:tc>
                <a:tc>
                  <a:txBody>
                    <a:bodyPr/>
                    <a:lstStyle/>
                    <a:p>
                      <a:r>
                        <a:rPr lang="ja-JP" altLang="en-US" sz="800" dirty="0"/>
                        <a:t>１日３分で気持ちを切り替え、脳を休息させるのに効果的なマインドフルネスを取り入れましょう。いすに座って、からだの緊張をゆるめて、自分の呼吸に集中し、心の中で「鼻から空気が入ってきた、おなかがふくらんだ・・・」と自分の呼吸を実況中継します。</a:t>
                      </a:r>
                      <a:endParaRPr lang="en-US" altLang="ja-JP" sz="800" dirty="0"/>
                    </a:p>
                    <a:p>
                      <a:r>
                        <a:rPr lang="ja-JP" altLang="en-US" sz="800" dirty="0"/>
                        <a:t>継続することで、気持ちが安定し、血圧の低下などの効果があります。</a:t>
                      </a:r>
                      <a:endParaRPr lang="en-US" altLang="ja-JP" sz="800" dirty="0"/>
                    </a:p>
                  </a:txBody>
                  <a:tcPr/>
                </a:tc>
                <a:tc>
                  <a:txBody>
                    <a:bodyPr/>
                    <a:lstStyle/>
                    <a:p>
                      <a:r>
                        <a:rPr lang="ja-JP" altLang="en-US" sz="800" dirty="0"/>
                        <a:t>ひとりで悩みを抱えこんでしまうと物事を悪い方にばかり考えてしまったり、自分のことを責めてしまいます。　さらに、閉じこもりがちになると、孤立し、自分を追い詰めてしまいます。誰かに話を聞いてもらいましょう。話すことは手放すことにつながります。</a:t>
                      </a:r>
                      <a:endParaRPr lang="en-US" altLang="ja-JP" sz="800" dirty="0"/>
                    </a:p>
                    <a:p>
                      <a:endParaRPr kumimoji="1" lang="ja-JP" altLang="en-US" sz="900" dirty="0"/>
                    </a:p>
                  </a:txBody>
                  <a:tcPr/>
                </a:tc>
                <a:extLst>
                  <a:ext uri="{0D108BD9-81ED-4DB2-BD59-A6C34878D82A}">
                    <a16:rowId xmlns:a16="http://schemas.microsoft.com/office/drawing/2014/main" val="10003"/>
                  </a:ext>
                </a:extLst>
              </a:tr>
            </a:tbl>
          </a:graphicData>
        </a:graphic>
      </p:graphicFrame>
      <p:sp>
        <p:nvSpPr>
          <p:cNvPr id="3" name="テキスト ボックス 2"/>
          <p:cNvSpPr txBox="1"/>
          <p:nvPr/>
        </p:nvSpPr>
        <p:spPr>
          <a:xfrm>
            <a:off x="1751104" y="169335"/>
            <a:ext cx="3334567" cy="338554"/>
          </a:xfrm>
          <a:prstGeom prst="rect">
            <a:avLst/>
          </a:prstGeom>
          <a:solidFill>
            <a:srgbClr val="3399FF"/>
          </a:solidFill>
        </p:spPr>
        <p:txBody>
          <a:bodyPr wrap="none" rtlCol="0">
            <a:spAutoFit/>
          </a:bodyPr>
          <a:lstStyle/>
          <a:p>
            <a:r>
              <a:rPr lang="ja-JP" altLang="en-US" sz="1600" dirty="0">
                <a:solidFill>
                  <a:schemeClr val="bg1"/>
                </a:solidFill>
              </a:rPr>
              <a:t>日常生活でできるセルフケアのヒント</a:t>
            </a:r>
            <a:endParaRPr lang="en-US" altLang="ja-JP" sz="1600" dirty="0">
              <a:solidFill>
                <a:schemeClr val="bg1"/>
              </a:solidFill>
            </a:endParaRPr>
          </a:p>
        </p:txBody>
      </p:sp>
      <p:pic>
        <p:nvPicPr>
          <p:cNvPr id="101"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49" y="1232478"/>
            <a:ext cx="1468680" cy="93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461" y="3719454"/>
            <a:ext cx="844139" cy="896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6149" y="1232478"/>
            <a:ext cx="1067154" cy="1006977"/>
          </a:xfrm>
          <a:prstGeom prst="rect">
            <a:avLst/>
          </a:prstGeom>
        </p:spPr>
      </p:pic>
      <p:pic>
        <p:nvPicPr>
          <p:cNvPr id="2054" name="図 20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877" y="3779912"/>
            <a:ext cx="1114423" cy="896814"/>
          </a:xfrm>
          <a:prstGeom prst="rect">
            <a:avLst/>
          </a:prstGeom>
        </p:spPr>
      </p:pic>
      <p:pic>
        <p:nvPicPr>
          <p:cNvPr id="2057" name="図 205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1032" y="1245838"/>
            <a:ext cx="1326104" cy="919635"/>
          </a:xfrm>
          <a:prstGeom prst="rect">
            <a:avLst/>
          </a:prstGeom>
        </p:spPr>
      </p:pic>
      <p:grpSp>
        <p:nvGrpSpPr>
          <p:cNvPr id="59" name="グループ化 58"/>
          <p:cNvGrpSpPr/>
          <p:nvPr/>
        </p:nvGrpSpPr>
        <p:grpSpPr>
          <a:xfrm>
            <a:off x="1828791" y="1071399"/>
            <a:ext cx="1706950" cy="1340776"/>
            <a:chOff x="192912" y="658727"/>
            <a:chExt cx="8330617" cy="6891535"/>
          </a:xfrm>
        </p:grpSpPr>
        <p:pic>
          <p:nvPicPr>
            <p:cNvPr id="60" name="Picture 2" descr="https://image.jimcdn.com/app/cms/image/transf/none/path/s57de9c399a83f237/image/i86a7d18caf58ed4b/version/1435888233/imag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93939" y="3326948"/>
              <a:ext cx="1604980" cy="138177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http://www.pictcan.com/wp-content/uploads/item-002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57194" y="5117596"/>
              <a:ext cx="1379563" cy="137956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 descr="クリックすると新しいウィンドウで開きます"/>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05190" y="3896039"/>
              <a:ext cx="1225213" cy="109136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8" descr="クリックすると新しいウィンドウで開きます"/>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845719">
              <a:off x="1475512" y="3961944"/>
              <a:ext cx="2117260" cy="76221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0" descr="http://2.bp.blogspot.com/-EK3TQtWVVWc/Ur1GY-VYotI/AAAAAAAAcc4/izasAB20QEo/s800/yamaimo.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74890" y="5234585"/>
              <a:ext cx="1066861" cy="988918"/>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2" descr="クリックすると新しいウィンドウで開きます"/>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51264" y="5213938"/>
              <a:ext cx="1089062" cy="96654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6" descr="https://sozai-good.com/wp-content/uploads/2014/05/ff5cd018fb0f146a9fd9ce4df5cc63ba.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77841" y="2933241"/>
              <a:ext cx="1207414" cy="120741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descr="http://01.gatag.net/img/201508/01l/gatag-00012823.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26833" y="1673572"/>
              <a:ext cx="1372651" cy="1306968"/>
            </a:xfrm>
            <a:prstGeom prst="rect">
              <a:avLst/>
            </a:prstGeom>
            <a:noFill/>
            <a:extLst>
              <a:ext uri="{909E8E84-426E-40DD-AFC4-6F175D3DCCD1}">
                <a14:hiddenFill xmlns:a14="http://schemas.microsoft.com/office/drawing/2010/main">
                  <a:solidFill>
                    <a:srgbClr val="FFFFFF"/>
                  </a:solidFill>
                </a14:hiddenFill>
              </a:ext>
            </a:extLst>
          </p:spPr>
        </p:pic>
        <p:sp>
          <p:nvSpPr>
            <p:cNvPr id="70" name="円/楕円 69"/>
            <p:cNvSpPr/>
            <p:nvPr/>
          </p:nvSpPr>
          <p:spPr>
            <a:xfrm>
              <a:off x="2477841" y="1117821"/>
              <a:ext cx="3629409" cy="3569535"/>
            </a:xfrm>
            <a:prstGeom prst="ellipse">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円/楕円 70"/>
            <p:cNvSpPr/>
            <p:nvPr/>
          </p:nvSpPr>
          <p:spPr>
            <a:xfrm>
              <a:off x="901201" y="3098199"/>
              <a:ext cx="3724989" cy="345634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円/楕円 71"/>
            <p:cNvSpPr/>
            <p:nvPr/>
          </p:nvSpPr>
          <p:spPr>
            <a:xfrm>
              <a:off x="3860065" y="3150968"/>
              <a:ext cx="3799125" cy="347638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3" name="Picture 22" descr="クリックすると新しいウィンドウで開きます"/>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19659392">
              <a:off x="2778622" y="1829718"/>
              <a:ext cx="1453770" cy="930413"/>
            </a:xfrm>
            <a:prstGeom prst="rect">
              <a:avLst/>
            </a:prstGeom>
            <a:noFill/>
            <a:extLst>
              <a:ext uri="{909E8E84-426E-40DD-AFC4-6F175D3DCCD1}">
                <a14:hiddenFill xmlns:a14="http://schemas.microsoft.com/office/drawing/2010/main">
                  <a:solidFill>
                    <a:srgbClr val="FFFFFF"/>
                  </a:solidFill>
                </a14:hiddenFill>
              </a:ext>
            </a:extLst>
          </p:spPr>
        </p:pic>
        <p:pic>
          <p:nvPicPr>
            <p:cNvPr id="74" name="図 73"/>
            <p:cNvPicPr>
              <a:picLocks noChangeAspect="1"/>
            </p:cNvPicPr>
            <p:nvPr/>
          </p:nvPicPr>
          <p:blipFill>
            <a:blip r:embed="rId16"/>
            <a:stretch>
              <a:fillRect/>
            </a:stretch>
          </p:blipFill>
          <p:spPr>
            <a:xfrm rot="3994631">
              <a:off x="4891246" y="4467265"/>
              <a:ext cx="994200" cy="1136229"/>
            </a:xfrm>
            <a:prstGeom prst="rect">
              <a:avLst/>
            </a:prstGeom>
          </p:spPr>
        </p:pic>
        <p:sp>
          <p:nvSpPr>
            <p:cNvPr id="76" name="テキスト ボックス 75"/>
            <p:cNvSpPr txBox="1"/>
            <p:nvPr/>
          </p:nvSpPr>
          <p:spPr>
            <a:xfrm>
              <a:off x="1178804" y="658727"/>
              <a:ext cx="6808519" cy="1253873"/>
            </a:xfrm>
            <a:prstGeom prst="rect">
              <a:avLst/>
            </a:prstGeom>
            <a:noFill/>
          </p:spPr>
          <p:txBody>
            <a:bodyPr wrap="square" rtlCol="0">
              <a:spAutoFit/>
            </a:bodyPr>
            <a:lstStyle/>
            <a:p>
              <a:r>
                <a:rPr lang="ja-JP" altLang="en-US" sz="900" b="1" dirty="0">
                  <a:solidFill>
                    <a:srgbClr val="FF0000"/>
                  </a:solidFill>
                </a:rPr>
                <a:t>　　</a:t>
              </a:r>
              <a:r>
                <a:rPr kumimoji="1" lang="ja-JP" altLang="en-US" sz="800" dirty="0">
                  <a:solidFill>
                    <a:srgbClr val="FF0000"/>
                  </a:solidFill>
                </a:rPr>
                <a:t>セロトニンを増やす</a:t>
              </a:r>
            </a:p>
          </p:txBody>
        </p:sp>
        <p:sp>
          <p:nvSpPr>
            <p:cNvPr id="78" name="テキスト ボックス 77"/>
            <p:cNvSpPr txBox="1"/>
            <p:nvPr/>
          </p:nvSpPr>
          <p:spPr>
            <a:xfrm>
              <a:off x="192912" y="5711246"/>
              <a:ext cx="3854092" cy="1839016"/>
            </a:xfrm>
            <a:prstGeom prst="rect">
              <a:avLst/>
            </a:prstGeom>
            <a:noFill/>
          </p:spPr>
          <p:txBody>
            <a:bodyPr wrap="none" rtlCol="0">
              <a:spAutoFit/>
            </a:bodyPr>
            <a:lstStyle/>
            <a:p>
              <a:r>
                <a:rPr lang="ja-JP" altLang="en-US" sz="800" dirty="0">
                  <a:solidFill>
                    <a:srgbClr val="FF0000"/>
                  </a:solidFill>
                </a:rPr>
                <a:t>男性ホルモン</a:t>
              </a:r>
              <a:endParaRPr lang="en-US" altLang="ja-JP" sz="800" dirty="0">
                <a:solidFill>
                  <a:srgbClr val="FF0000"/>
                </a:solidFill>
              </a:endParaRPr>
            </a:p>
            <a:p>
              <a:r>
                <a:rPr kumimoji="1" lang="ja-JP" altLang="en-US" sz="800" dirty="0">
                  <a:solidFill>
                    <a:srgbClr val="FF0000"/>
                  </a:solidFill>
                </a:rPr>
                <a:t>を増やす</a:t>
              </a:r>
            </a:p>
          </p:txBody>
        </p:sp>
        <p:sp>
          <p:nvSpPr>
            <p:cNvPr id="79" name="テキスト ボックス 78"/>
            <p:cNvSpPr txBox="1"/>
            <p:nvPr/>
          </p:nvSpPr>
          <p:spPr>
            <a:xfrm>
              <a:off x="4669436" y="5635036"/>
              <a:ext cx="3854093" cy="1839016"/>
            </a:xfrm>
            <a:prstGeom prst="rect">
              <a:avLst/>
            </a:prstGeom>
            <a:noFill/>
          </p:spPr>
          <p:txBody>
            <a:bodyPr wrap="none" rtlCol="0">
              <a:spAutoFit/>
            </a:bodyPr>
            <a:lstStyle/>
            <a:p>
              <a:r>
                <a:rPr lang="ja-JP" altLang="en-US" sz="800" dirty="0">
                  <a:solidFill>
                    <a:srgbClr val="FF0000"/>
                  </a:solidFill>
                </a:rPr>
                <a:t>女性ホルモン</a:t>
              </a:r>
              <a:endParaRPr lang="en-US" altLang="ja-JP" sz="800" dirty="0">
                <a:solidFill>
                  <a:srgbClr val="FF0000"/>
                </a:solidFill>
              </a:endParaRPr>
            </a:p>
            <a:p>
              <a:r>
                <a:rPr kumimoji="1" lang="ja-JP" altLang="en-US" sz="800" dirty="0">
                  <a:solidFill>
                    <a:srgbClr val="FF0000"/>
                  </a:solidFill>
                </a:rPr>
                <a:t>を増やす</a:t>
              </a:r>
            </a:p>
          </p:txBody>
        </p:sp>
      </p:grpSp>
      <p:pic>
        <p:nvPicPr>
          <p:cNvPr id="80" name="図 79"/>
          <p:cNvPicPr>
            <a:picLocks noChangeAspect="1"/>
          </p:cNvPicPr>
          <p:nvPr/>
        </p:nvPicPr>
        <p:blipFill>
          <a:blip r:embed="rId17">
            <a:clrChange>
              <a:clrFrom>
                <a:srgbClr val="FFFFFF"/>
              </a:clrFrom>
              <a:clrTo>
                <a:srgbClr val="FFFFFF">
                  <a:alpha val="0"/>
                </a:srgbClr>
              </a:clrTo>
            </a:clrChange>
          </a:blip>
          <a:stretch>
            <a:fillRect/>
          </a:stretch>
        </p:blipFill>
        <p:spPr>
          <a:xfrm>
            <a:off x="3876582" y="3693124"/>
            <a:ext cx="826287" cy="1012491"/>
          </a:xfrm>
          <a:prstGeom prst="rect">
            <a:avLst/>
          </a:prstGeom>
        </p:spPr>
      </p:pic>
      <p:pic>
        <p:nvPicPr>
          <p:cNvPr id="2" name="図 1"/>
          <p:cNvPicPr>
            <a:picLocks noChangeAspect="1"/>
          </p:cNvPicPr>
          <p:nvPr/>
        </p:nvPicPr>
        <p:blipFill>
          <a:blip r:embed="rId18">
            <a:clrChange>
              <a:clrFrom>
                <a:srgbClr val="FFFFFF"/>
              </a:clrFrom>
              <a:clrTo>
                <a:srgbClr val="FFFFFF">
                  <a:alpha val="0"/>
                </a:srgbClr>
              </a:clrTo>
            </a:clrChange>
          </a:blip>
          <a:stretch>
            <a:fillRect/>
          </a:stretch>
        </p:blipFill>
        <p:spPr>
          <a:xfrm>
            <a:off x="5139048" y="3748989"/>
            <a:ext cx="483668" cy="927737"/>
          </a:xfrm>
          <a:prstGeom prst="rect">
            <a:avLst/>
          </a:prstGeom>
        </p:spPr>
      </p:pic>
      <p:pic>
        <p:nvPicPr>
          <p:cNvPr id="5" name="図 4"/>
          <p:cNvPicPr>
            <a:picLocks noChangeAspect="1"/>
          </p:cNvPicPr>
          <p:nvPr/>
        </p:nvPicPr>
        <p:blipFill>
          <a:blip r:embed="rId19">
            <a:clrChange>
              <a:clrFrom>
                <a:srgbClr val="FFFFFF"/>
              </a:clrFrom>
              <a:clrTo>
                <a:srgbClr val="FFFFFF">
                  <a:alpha val="0"/>
                </a:srgbClr>
              </a:clrTo>
            </a:clrChange>
          </a:blip>
          <a:stretch>
            <a:fillRect/>
          </a:stretch>
        </p:blipFill>
        <p:spPr>
          <a:xfrm>
            <a:off x="5540851" y="3619935"/>
            <a:ext cx="1261670" cy="1095851"/>
          </a:xfrm>
          <a:prstGeom prst="rect">
            <a:avLst/>
          </a:prstGeom>
        </p:spPr>
      </p:pic>
      <p:sp>
        <p:nvSpPr>
          <p:cNvPr id="82" name="テキスト ボックス 81"/>
          <p:cNvSpPr txBox="1"/>
          <p:nvPr/>
        </p:nvSpPr>
        <p:spPr>
          <a:xfrm>
            <a:off x="295912" y="594956"/>
            <a:ext cx="6479659" cy="400110"/>
          </a:xfrm>
          <a:prstGeom prst="rect">
            <a:avLst/>
          </a:prstGeom>
          <a:noFill/>
        </p:spPr>
        <p:txBody>
          <a:bodyPr wrap="none" rtlCol="0">
            <a:spAutoFit/>
          </a:bodyPr>
          <a:lstStyle/>
          <a:p>
            <a:r>
              <a:rPr kumimoji="1" lang="ja-JP" altLang="en-US" sz="1000" dirty="0"/>
              <a:t>ストレスは日々のメンテナンスで、対処することができます。　自分に合った方法を取り入れて、ストレスに対処する力を</a:t>
            </a:r>
            <a:endParaRPr kumimoji="1" lang="en-US" altLang="ja-JP" sz="1000" dirty="0"/>
          </a:p>
          <a:p>
            <a:r>
              <a:rPr lang="ja-JP" altLang="en-US" sz="1000" dirty="0"/>
              <a:t>身につけましょう。</a:t>
            </a:r>
            <a:endParaRPr lang="en-US" altLang="ja-JP" sz="1000" dirty="0"/>
          </a:p>
        </p:txBody>
      </p:sp>
      <p:sp>
        <p:nvSpPr>
          <p:cNvPr id="83" name="テキスト ボックス 82"/>
          <p:cNvSpPr txBox="1"/>
          <p:nvPr/>
        </p:nvSpPr>
        <p:spPr>
          <a:xfrm>
            <a:off x="1870798" y="6186930"/>
            <a:ext cx="3110147" cy="338554"/>
          </a:xfrm>
          <a:prstGeom prst="rect">
            <a:avLst/>
          </a:prstGeom>
          <a:solidFill>
            <a:srgbClr val="3399FF"/>
          </a:solidFill>
        </p:spPr>
        <p:txBody>
          <a:bodyPr wrap="none" rtlCol="0">
            <a:spAutoFit/>
          </a:bodyPr>
          <a:lstStyle/>
          <a:p>
            <a:r>
              <a:rPr lang="ja-JP" altLang="en-US" sz="1600" dirty="0">
                <a:solidFill>
                  <a:schemeClr val="bg1"/>
                </a:solidFill>
              </a:rPr>
              <a:t>ストレスチェック後の対応について</a:t>
            </a:r>
            <a:endParaRPr lang="en-US" altLang="ja-JP" sz="1600" dirty="0">
              <a:solidFill>
                <a:schemeClr val="bg1"/>
              </a:solidFill>
            </a:endParaRPr>
          </a:p>
        </p:txBody>
      </p:sp>
      <p:sp>
        <p:nvSpPr>
          <p:cNvPr id="33" name="正方形/長方形 32"/>
          <p:cNvSpPr/>
          <p:nvPr/>
        </p:nvSpPr>
        <p:spPr>
          <a:xfrm>
            <a:off x="1828791" y="6666118"/>
            <a:ext cx="3218961" cy="846386"/>
          </a:xfrm>
          <a:prstGeom prst="rect">
            <a:avLst/>
          </a:prstGeom>
        </p:spPr>
        <p:txBody>
          <a:bodyPr wrap="square">
            <a:spAutoFit/>
          </a:bodyPr>
          <a:lstStyle/>
          <a:p>
            <a:r>
              <a:rPr lang="ja-JP" altLang="en-US" sz="1000" b="1" dirty="0"/>
              <a:t>【医師による面接指導について】</a:t>
            </a:r>
          </a:p>
          <a:p>
            <a:r>
              <a:rPr lang="ja-JP" altLang="en-US" sz="1000" dirty="0"/>
              <a:t>・あなたが抱えているストレスについてお話を伺います。</a:t>
            </a:r>
          </a:p>
          <a:p>
            <a:r>
              <a:rPr lang="ja-JP" altLang="en-US" sz="1000" dirty="0"/>
              <a:t>・お話を聞きながら、問題点を整理し、必要に応じて、</a:t>
            </a:r>
            <a:endParaRPr lang="en-US" altLang="ja-JP" sz="1000" dirty="0"/>
          </a:p>
          <a:p>
            <a:r>
              <a:rPr lang="ja-JP" altLang="en-US" sz="1000" dirty="0"/>
              <a:t>　就業上の措置に関する意見書を書くことができます。</a:t>
            </a:r>
            <a:endParaRPr lang="en-US" altLang="ja-JP" sz="1000" dirty="0"/>
          </a:p>
          <a:p>
            <a:r>
              <a:rPr lang="ja-JP" altLang="en-US" sz="900" dirty="0"/>
              <a:t>　</a:t>
            </a:r>
            <a:r>
              <a:rPr lang="ja-JP" altLang="en-US" sz="900" b="1" dirty="0"/>
              <a:t>（ストレスチェックの結果を会社に開示することが必要です。）</a:t>
            </a:r>
          </a:p>
        </p:txBody>
      </p:sp>
      <p:sp>
        <p:nvSpPr>
          <p:cNvPr id="84" name="正方形/長方形 83"/>
          <p:cNvSpPr/>
          <p:nvPr/>
        </p:nvSpPr>
        <p:spPr>
          <a:xfrm>
            <a:off x="1821494" y="7545933"/>
            <a:ext cx="3302223" cy="861774"/>
          </a:xfrm>
          <a:prstGeom prst="rect">
            <a:avLst/>
          </a:prstGeom>
        </p:spPr>
        <p:txBody>
          <a:bodyPr wrap="square">
            <a:spAutoFit/>
          </a:bodyPr>
          <a:lstStyle/>
          <a:p>
            <a:r>
              <a:rPr lang="ja-JP" altLang="en-US" sz="1000" b="1" dirty="0"/>
              <a:t>【実施者（保健師）による面談について】</a:t>
            </a:r>
          </a:p>
          <a:p>
            <a:r>
              <a:rPr lang="ja-JP" altLang="en-US" sz="1000" dirty="0"/>
              <a:t>・事業主に結果を開示することなく、 お話を伺うことができ</a:t>
            </a:r>
            <a:endParaRPr lang="en-US" altLang="ja-JP" sz="1000" dirty="0"/>
          </a:p>
          <a:p>
            <a:r>
              <a:rPr lang="en-US" altLang="ja-JP" sz="1000" dirty="0"/>
              <a:t>  </a:t>
            </a:r>
            <a:r>
              <a:rPr lang="ja-JP" altLang="en-US" sz="1000" dirty="0"/>
              <a:t>ます。ご本人の同意がない限り、話した内容についても</a:t>
            </a:r>
            <a:endParaRPr lang="en-US" altLang="ja-JP" sz="1000" dirty="0"/>
          </a:p>
          <a:p>
            <a:r>
              <a:rPr lang="en-US" altLang="ja-JP" sz="1000" dirty="0"/>
              <a:t>  </a:t>
            </a:r>
            <a:r>
              <a:rPr lang="ja-JP" altLang="en-US" sz="1000" dirty="0"/>
              <a:t>事業主には伝えませんが、会社の配慮が必要と判断した</a:t>
            </a:r>
            <a:endParaRPr lang="en-US" altLang="ja-JP" sz="1000" dirty="0"/>
          </a:p>
          <a:p>
            <a:r>
              <a:rPr lang="ja-JP" altLang="en-US" sz="1000" dirty="0"/>
              <a:t>　場合は医師の面接をお勧めします。</a:t>
            </a:r>
            <a:endParaRPr lang="en-US" altLang="ja-JP" sz="1000" dirty="0"/>
          </a:p>
        </p:txBody>
      </p:sp>
      <p:sp>
        <p:nvSpPr>
          <p:cNvPr id="34" name="角丸四角形 33"/>
          <p:cNvSpPr/>
          <p:nvPr/>
        </p:nvSpPr>
        <p:spPr>
          <a:xfrm>
            <a:off x="1739173" y="6621554"/>
            <a:ext cx="3346498" cy="1848758"/>
          </a:xfrm>
          <a:prstGeom prst="roundRect">
            <a:avLst/>
          </a:prstGeom>
          <a:noFill/>
          <a:ln>
            <a:solidFill>
              <a:srgbClr val="0066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60592F7F-6E62-4D4B-A4C3-EC079C478E67}"/>
              </a:ext>
            </a:extLst>
          </p:cNvPr>
          <p:cNvSpPr txBox="1"/>
          <p:nvPr/>
        </p:nvSpPr>
        <p:spPr>
          <a:xfrm>
            <a:off x="1700531" y="8584778"/>
            <a:ext cx="3513452" cy="461665"/>
          </a:xfrm>
          <a:prstGeom prst="rect">
            <a:avLst/>
          </a:prstGeom>
          <a:noFill/>
          <a:ln w="12700">
            <a:solidFill>
              <a:schemeClr val="tx1"/>
            </a:solidFill>
          </a:ln>
        </p:spPr>
        <p:txBody>
          <a:bodyPr wrap="square" rtlCol="0">
            <a:spAutoFit/>
          </a:bodyPr>
          <a:lstStyle/>
          <a:p>
            <a:r>
              <a:rPr lang="ja-JP" altLang="en-US" sz="1000" dirty="0"/>
              <a:t>ストレスチェックの結果に</a:t>
            </a:r>
            <a:r>
              <a:rPr kumimoji="1" lang="ja-JP" altLang="en-US" sz="1000" dirty="0"/>
              <a:t>ついて</a:t>
            </a:r>
            <a:r>
              <a:rPr lang="ja-JP" altLang="en-US" sz="1000" dirty="0"/>
              <a:t>の</a:t>
            </a:r>
            <a:r>
              <a:rPr kumimoji="1" lang="ja-JP" altLang="en-US" sz="1000" dirty="0"/>
              <a:t>お問い合わせやご相談は</a:t>
            </a:r>
            <a:endParaRPr kumimoji="1" lang="en-US" altLang="ja-JP" sz="1000" dirty="0"/>
          </a:p>
          <a:p>
            <a:r>
              <a:rPr lang="ja-JP" altLang="en-US" sz="1000" dirty="0"/>
              <a:t>　実施者　徳永京子まで　　　</a:t>
            </a:r>
            <a:r>
              <a:rPr lang="ja-JP" altLang="en-US" sz="1400" dirty="0"/>
              <a:t>✉</a:t>
            </a:r>
            <a:r>
              <a:rPr lang="ja-JP" altLang="en-US" sz="1000" dirty="0"/>
              <a:t>　</a:t>
            </a:r>
            <a:r>
              <a:rPr lang="en-US" altLang="ja-JP" sz="1000" dirty="0"/>
              <a:t>info@odoruhokenshi.net</a:t>
            </a:r>
            <a:endParaRPr kumimoji="1" lang="ja-JP" altLang="en-US" sz="1000"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テキスト ボックス 13"/>
          <p:cNvSpPr txBox="1"/>
          <p:nvPr/>
        </p:nvSpPr>
        <p:spPr>
          <a:xfrm>
            <a:off x="649151" y="179512"/>
            <a:ext cx="5490606" cy="323165"/>
          </a:xfrm>
          <a:prstGeom prst="rect">
            <a:avLst/>
          </a:prstGeom>
          <a:solidFill>
            <a:srgbClr val="3399FF"/>
          </a:solidFill>
        </p:spPr>
        <p:txBody>
          <a:bodyPr wrap="none" rtlCol="0">
            <a:spAutoFit/>
          </a:bodyPr>
          <a:lstStyle/>
          <a:p>
            <a:pPr fontAlgn="auto">
              <a:spcBef>
                <a:spcPts val="0"/>
              </a:spcBef>
              <a:spcAft>
                <a:spcPts val="0"/>
              </a:spcAft>
            </a:pPr>
            <a:r>
              <a:rPr lang="ja-JP" altLang="en-US" sz="1500" b="1" dirty="0">
                <a:solidFill>
                  <a:schemeClr val="bg1"/>
                </a:solidFill>
                <a:latin typeface="Calibri"/>
                <a:ea typeface="ＭＳ Ｐゴシック"/>
              </a:rPr>
              <a:t>ストレスチェック制度を活用して心のセルフケアに役立てましょう！</a:t>
            </a:r>
          </a:p>
        </p:txBody>
      </p:sp>
      <p:sp>
        <p:nvSpPr>
          <p:cNvPr id="12" name="テキスト ボックス 11"/>
          <p:cNvSpPr txBox="1"/>
          <p:nvPr/>
        </p:nvSpPr>
        <p:spPr>
          <a:xfrm>
            <a:off x="366266" y="594066"/>
            <a:ext cx="6340197" cy="553998"/>
          </a:xfrm>
          <a:prstGeom prst="rect">
            <a:avLst/>
          </a:prstGeom>
          <a:noFill/>
        </p:spPr>
        <p:txBody>
          <a:bodyPr wrap="none" rtlCol="0">
            <a:spAutoFit/>
          </a:bodyPr>
          <a:lstStyle/>
          <a:p>
            <a:r>
              <a:rPr kumimoji="1" lang="ja-JP" altLang="en-US" sz="1000" dirty="0"/>
              <a:t>ストレスチェック制度は、車にたとえると、「車検」のようなものです。気づかないうちに不具合が</a:t>
            </a:r>
            <a:r>
              <a:rPr lang="ja-JP" altLang="en-US" sz="1000" dirty="0"/>
              <a:t>起こっていないかを</a:t>
            </a:r>
            <a:endParaRPr lang="en-US" altLang="ja-JP" sz="1000" dirty="0"/>
          </a:p>
          <a:p>
            <a:r>
              <a:rPr lang="ja-JP" altLang="en-US" sz="1000" dirty="0"/>
              <a:t>調べています。　車に不具合がみつかった時に必要な修理などの提案を受け、対処することで、安全に走行すること</a:t>
            </a:r>
            <a:endParaRPr lang="en-US" altLang="ja-JP" sz="1000" dirty="0"/>
          </a:p>
          <a:p>
            <a:r>
              <a:rPr lang="ja-JP" altLang="en-US" sz="1000" dirty="0"/>
              <a:t>ができるように、医師や保健師に相談を積極的に活用することで、早めにストレスに対処することができます。</a:t>
            </a:r>
            <a:endParaRPr lang="en-US" altLang="ja-JP" sz="1000" dirty="0"/>
          </a:p>
        </p:txBody>
      </p:sp>
      <p:sp>
        <p:nvSpPr>
          <p:cNvPr id="47" name="テキスト ボックス 107"/>
          <p:cNvSpPr txBox="1">
            <a:spLocks noChangeArrowheads="1"/>
          </p:cNvSpPr>
          <p:nvPr/>
        </p:nvSpPr>
        <p:spPr bwMode="auto">
          <a:xfrm>
            <a:off x="2129233" y="4892539"/>
            <a:ext cx="2716846" cy="321441"/>
          </a:xfrm>
          <a:prstGeom prst="rect">
            <a:avLst/>
          </a:prstGeom>
          <a:solidFill>
            <a:srgbClr val="3399FF"/>
          </a:solidFill>
          <a:ln>
            <a:noFill/>
          </a:ln>
        </p:spPr>
        <p:txBody>
          <a:bodyPr wrap="none" lIns="74492" tIns="37246" rIns="74492" bIns="3724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spcBef>
                <a:spcPct val="50000"/>
              </a:spcBef>
            </a:pPr>
            <a:r>
              <a:rPr lang="ja-JP" altLang="en-US" sz="1600" dirty="0">
                <a:solidFill>
                  <a:schemeClr val="bg1"/>
                </a:solidFill>
                <a:latin typeface="ＭＳ Ｐゴシック" charset="-128"/>
              </a:rPr>
              <a:t>ストレスチェックの結果の見方</a:t>
            </a:r>
            <a:endParaRPr lang="en-US" altLang="ja-JP" sz="1600" dirty="0">
              <a:solidFill>
                <a:schemeClr val="bg1"/>
              </a:solidFill>
              <a:latin typeface="ＭＳ Ｐゴシック" charset="-128"/>
            </a:endParaRPr>
          </a:p>
        </p:txBody>
      </p:sp>
      <p:sp>
        <p:nvSpPr>
          <p:cNvPr id="82" name="テキスト ボックス 81"/>
          <p:cNvSpPr txBox="1"/>
          <p:nvPr/>
        </p:nvSpPr>
        <p:spPr>
          <a:xfrm>
            <a:off x="235625" y="5305343"/>
            <a:ext cx="6385081" cy="553998"/>
          </a:xfrm>
          <a:prstGeom prst="rect">
            <a:avLst/>
          </a:prstGeom>
          <a:noFill/>
        </p:spPr>
        <p:txBody>
          <a:bodyPr wrap="none" rtlCol="0">
            <a:spAutoFit/>
          </a:bodyPr>
          <a:lstStyle/>
          <a:p>
            <a:r>
              <a:rPr kumimoji="1" lang="ja-JP" altLang="en-US" sz="1000" dirty="0"/>
              <a:t>５７項目の質問に答えると、ストレスプロフィールで表示された結果が出てきます。　ストレスの原因になっていること、</a:t>
            </a:r>
            <a:endParaRPr kumimoji="1" lang="en-US" altLang="ja-JP" sz="1000" dirty="0"/>
          </a:p>
          <a:p>
            <a:r>
              <a:rPr lang="ja-JP" altLang="en-US" sz="1000" dirty="0"/>
              <a:t>自分の心と身体に起こっている反応（症状）、周囲の環境の状況について、客観的に見ることができます。</a:t>
            </a:r>
            <a:endParaRPr lang="en-US" altLang="ja-JP" sz="1000" dirty="0"/>
          </a:p>
          <a:p>
            <a:r>
              <a:rPr lang="ja-JP" altLang="en-US" sz="1000" dirty="0"/>
              <a:t>数字が大きいところがストレスが高いところになります。</a:t>
            </a:r>
            <a:endParaRPr lang="en-US" altLang="ja-JP" sz="1000" dirty="0"/>
          </a:p>
        </p:txBody>
      </p:sp>
      <p:grpSp>
        <p:nvGrpSpPr>
          <p:cNvPr id="16" name="グループ化 15"/>
          <p:cNvGrpSpPr/>
          <p:nvPr/>
        </p:nvGrpSpPr>
        <p:grpSpPr>
          <a:xfrm>
            <a:off x="229713" y="1256212"/>
            <a:ext cx="6392313" cy="3611433"/>
            <a:chOff x="198297" y="1239453"/>
            <a:chExt cx="6392313" cy="3611433"/>
          </a:xfrm>
        </p:grpSpPr>
        <p:grpSp>
          <p:nvGrpSpPr>
            <p:cNvPr id="11" name="グループ化 10"/>
            <p:cNvGrpSpPr/>
            <p:nvPr/>
          </p:nvGrpSpPr>
          <p:grpSpPr>
            <a:xfrm>
              <a:off x="198297" y="1239453"/>
              <a:ext cx="6392313" cy="3611433"/>
              <a:chOff x="260648" y="971600"/>
              <a:chExt cx="6392313" cy="3611433"/>
            </a:xfrm>
          </p:grpSpPr>
          <p:grpSp>
            <p:nvGrpSpPr>
              <p:cNvPr id="2" name="グループ化 1"/>
              <p:cNvGrpSpPr/>
              <p:nvPr/>
            </p:nvGrpSpPr>
            <p:grpSpPr>
              <a:xfrm>
                <a:off x="260648" y="971600"/>
                <a:ext cx="6392313" cy="3611433"/>
                <a:chOff x="-1449332" y="-86447"/>
                <a:chExt cx="13306674" cy="7990115"/>
              </a:xfrm>
            </p:grpSpPr>
            <p:pic>
              <p:nvPicPr>
                <p:cNvPr id="8" name="図 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716778" y="546654"/>
                  <a:ext cx="1593124" cy="1527049"/>
                </a:xfrm>
                <a:prstGeom prst="rect">
                  <a:avLst/>
                </a:prstGeom>
              </p:spPr>
            </p:pic>
            <p:sp>
              <p:nvSpPr>
                <p:cNvPr id="13" name="テキスト ボックス 12"/>
                <p:cNvSpPr txBox="1"/>
                <p:nvPr/>
              </p:nvSpPr>
              <p:spPr>
                <a:xfrm>
                  <a:off x="6946310" y="2039514"/>
                  <a:ext cx="1889366"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ストレスが高い</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健康リスクあり</a:t>
                  </a:r>
                  <a:endParaRPr lang="en-US" altLang="ja-JP" sz="900" b="1" dirty="0">
                    <a:solidFill>
                      <a:prstClr val="black"/>
                    </a:solidFill>
                    <a:latin typeface="Calibri"/>
                    <a:ea typeface="ＭＳ Ｐゴシック"/>
                  </a:endParaRPr>
                </a:p>
              </p:txBody>
            </p:sp>
            <p:sp>
              <p:nvSpPr>
                <p:cNvPr id="21" name="テキスト ボックス 20"/>
                <p:cNvSpPr txBox="1"/>
                <p:nvPr/>
              </p:nvSpPr>
              <p:spPr>
                <a:xfrm>
                  <a:off x="4380388" y="833989"/>
                  <a:ext cx="1699160" cy="1021411"/>
                </a:xfrm>
                <a:prstGeom prst="rect">
                  <a:avLst/>
                </a:prstGeom>
                <a:noFill/>
              </p:spPr>
              <p:txBody>
                <a:bodyPr wrap="none" rtlCol="0">
                  <a:spAutoFit/>
                </a:bodyPr>
                <a:lstStyle/>
                <a:p>
                  <a:pPr fontAlgn="auto">
                    <a:spcBef>
                      <a:spcPts val="0"/>
                    </a:spcBef>
                    <a:spcAft>
                      <a:spcPts val="0"/>
                    </a:spcAft>
                  </a:pPr>
                  <a:r>
                    <a:rPr lang="ja-JP" altLang="en-US" sz="800" dirty="0">
                      <a:solidFill>
                        <a:prstClr val="black"/>
                      </a:solidFill>
                      <a:latin typeface="Calibri"/>
                      <a:ea typeface="ＭＳ Ｐゴシック"/>
                    </a:rPr>
                    <a:t>実施者が</a:t>
                  </a:r>
                  <a:endParaRPr lang="en-US" altLang="ja-JP" sz="800" dirty="0">
                    <a:solidFill>
                      <a:prstClr val="black"/>
                    </a:solidFill>
                    <a:latin typeface="Calibri"/>
                    <a:ea typeface="ＭＳ Ｐゴシック"/>
                  </a:endParaRPr>
                </a:p>
                <a:p>
                  <a:pPr fontAlgn="auto">
                    <a:spcBef>
                      <a:spcPts val="0"/>
                    </a:spcBef>
                    <a:spcAft>
                      <a:spcPts val="0"/>
                    </a:spcAft>
                  </a:pPr>
                  <a:r>
                    <a:rPr lang="ja-JP" altLang="en-US" sz="800" dirty="0">
                      <a:solidFill>
                        <a:prstClr val="black"/>
                      </a:solidFill>
                      <a:latin typeface="Calibri"/>
                      <a:ea typeface="ＭＳ Ｐゴシック"/>
                    </a:rPr>
                    <a:t>全員の結果に</a:t>
                  </a:r>
                  <a:endParaRPr lang="en-US" altLang="ja-JP" sz="800" dirty="0">
                    <a:solidFill>
                      <a:prstClr val="black"/>
                    </a:solidFill>
                    <a:latin typeface="Calibri"/>
                    <a:ea typeface="ＭＳ Ｐゴシック"/>
                  </a:endParaRPr>
                </a:p>
                <a:p>
                  <a:pPr fontAlgn="auto">
                    <a:spcBef>
                      <a:spcPts val="0"/>
                    </a:spcBef>
                    <a:spcAft>
                      <a:spcPts val="0"/>
                    </a:spcAft>
                  </a:pPr>
                  <a:r>
                    <a:rPr lang="ja-JP" altLang="en-US" sz="800" dirty="0">
                      <a:solidFill>
                        <a:prstClr val="black"/>
                      </a:solidFill>
                      <a:latin typeface="Calibri"/>
                      <a:ea typeface="ＭＳ Ｐゴシック"/>
                    </a:rPr>
                    <a:t>目を通します。</a:t>
                  </a:r>
                  <a:endParaRPr lang="en-US" altLang="ja-JP" sz="800" dirty="0">
                    <a:solidFill>
                      <a:prstClr val="black"/>
                    </a:solidFill>
                    <a:latin typeface="Calibri"/>
                    <a:ea typeface="ＭＳ Ｐゴシック"/>
                  </a:endParaRPr>
                </a:p>
              </p:txBody>
            </p:sp>
            <p:sp>
              <p:nvSpPr>
                <p:cNvPr id="22" name="テキスト ボックス 21"/>
                <p:cNvSpPr txBox="1"/>
                <p:nvPr/>
              </p:nvSpPr>
              <p:spPr>
                <a:xfrm>
                  <a:off x="6845566" y="4765595"/>
                  <a:ext cx="4195175" cy="1293786"/>
                </a:xfrm>
                <a:prstGeom prst="rect">
                  <a:avLst/>
                </a:prstGeom>
                <a:noFill/>
              </p:spPr>
              <p:txBody>
                <a:bodyPr wrap="none" rtlCol="0">
                  <a:spAutoFit/>
                </a:bodyPr>
                <a:lstStyle/>
                <a:p>
                  <a:pPr fontAlgn="auto">
                    <a:spcBef>
                      <a:spcPts val="0"/>
                    </a:spcBef>
                    <a:spcAft>
                      <a:spcPts val="0"/>
                    </a:spcAft>
                  </a:pPr>
                  <a:r>
                    <a:rPr lang="ja-JP" altLang="en-US" sz="800" dirty="0">
                      <a:solidFill>
                        <a:srgbClr val="FF0000"/>
                      </a:solidFill>
                      <a:latin typeface="Calibri"/>
                      <a:ea typeface="ＭＳ Ｐゴシック"/>
                    </a:rPr>
                    <a:t>医師の面接では、今後の働き方に</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ついて相談できます。</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就業上の配慮を前提にしているので、</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結果を事業主に開示する必要があります。</a:t>
                  </a:r>
                  <a:endParaRPr lang="en-US" altLang="ja-JP" sz="800" dirty="0">
                    <a:solidFill>
                      <a:srgbClr val="FF0000"/>
                    </a:solidFill>
                    <a:latin typeface="Calibri"/>
                    <a:ea typeface="ＭＳ Ｐゴシック"/>
                  </a:endParaRPr>
                </a:p>
              </p:txBody>
            </p:sp>
            <p:pic>
              <p:nvPicPr>
                <p:cNvPr id="17" name="図 16"/>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4859" y="6312111"/>
                  <a:ext cx="1281927" cy="1591557"/>
                </a:xfrm>
                <a:prstGeom prst="rect">
                  <a:avLst/>
                </a:prstGeom>
              </p:spPr>
            </p:pic>
            <p:sp>
              <p:nvSpPr>
                <p:cNvPr id="24" name="テキスト ボックス 23"/>
                <p:cNvSpPr txBox="1"/>
                <p:nvPr/>
              </p:nvSpPr>
              <p:spPr>
                <a:xfrm>
                  <a:off x="7244680" y="7065289"/>
                  <a:ext cx="2603465" cy="749034"/>
                </a:xfrm>
                <a:prstGeom prst="rect">
                  <a:avLst/>
                </a:prstGeom>
                <a:noFill/>
              </p:spPr>
              <p:txBody>
                <a:bodyPr wrap="none" rtlCol="0">
                  <a:spAutoFit/>
                </a:bodyPr>
                <a:lstStyle/>
                <a:p>
                  <a:pPr fontAlgn="auto">
                    <a:spcBef>
                      <a:spcPts val="0"/>
                    </a:spcBef>
                    <a:spcAft>
                      <a:spcPts val="0"/>
                    </a:spcAft>
                  </a:pPr>
                  <a:r>
                    <a:rPr lang="ja-JP" altLang="en-US" sz="800" dirty="0">
                      <a:solidFill>
                        <a:prstClr val="black"/>
                      </a:solidFill>
                      <a:latin typeface="Calibri"/>
                      <a:ea typeface="ＭＳ Ｐゴシック"/>
                    </a:rPr>
                    <a:t>就業上の措置を受けて、</a:t>
                  </a:r>
                  <a:endParaRPr lang="en-US" altLang="ja-JP" sz="800" dirty="0">
                    <a:solidFill>
                      <a:prstClr val="black"/>
                    </a:solidFill>
                    <a:latin typeface="Calibri"/>
                    <a:ea typeface="ＭＳ Ｐゴシック"/>
                  </a:endParaRPr>
                </a:p>
                <a:p>
                  <a:pPr fontAlgn="auto">
                    <a:spcBef>
                      <a:spcPts val="0"/>
                    </a:spcBef>
                    <a:spcAft>
                      <a:spcPts val="0"/>
                    </a:spcAft>
                  </a:pPr>
                  <a:r>
                    <a:rPr lang="ja-JP" altLang="en-US" sz="800" dirty="0">
                      <a:solidFill>
                        <a:prstClr val="black"/>
                      </a:solidFill>
                      <a:latin typeface="Calibri"/>
                      <a:ea typeface="ＭＳ Ｐゴシック"/>
                    </a:rPr>
                    <a:t>働くことができます。</a:t>
                  </a:r>
                  <a:endParaRPr lang="en-US" altLang="ja-JP" sz="800" dirty="0">
                    <a:solidFill>
                      <a:prstClr val="black"/>
                    </a:solidFill>
                    <a:latin typeface="Calibri"/>
                    <a:ea typeface="ＭＳ Ｐゴシック"/>
                  </a:endParaRPr>
                </a:p>
              </p:txBody>
            </p:sp>
            <p:sp>
              <p:nvSpPr>
                <p:cNvPr id="26" name="右矢印 25"/>
                <p:cNvSpPr/>
                <p:nvPr/>
              </p:nvSpPr>
              <p:spPr>
                <a:xfrm rot="5400000">
                  <a:off x="8124021" y="3610988"/>
                  <a:ext cx="324035"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pic>
              <p:nvPicPr>
                <p:cNvPr id="5" name="図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59525" y="4006395"/>
                  <a:ext cx="1397817" cy="1429829"/>
                </a:xfrm>
                <a:prstGeom prst="rect">
                  <a:avLst/>
                </a:prstGeom>
              </p:spPr>
            </p:pic>
            <p:sp>
              <p:nvSpPr>
                <p:cNvPr id="30" name="テキスト ボックス 29"/>
                <p:cNvSpPr txBox="1"/>
                <p:nvPr/>
              </p:nvSpPr>
              <p:spPr>
                <a:xfrm>
                  <a:off x="287439" y="1945398"/>
                  <a:ext cx="1902713"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ストレスは普通</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健康リスクなし</a:t>
                  </a:r>
                  <a:endParaRPr lang="en-US" altLang="ja-JP" sz="900" b="1" dirty="0">
                    <a:solidFill>
                      <a:prstClr val="black"/>
                    </a:solidFill>
                    <a:latin typeface="Calibri"/>
                    <a:ea typeface="ＭＳ Ｐゴシック"/>
                  </a:endParaRPr>
                </a:p>
              </p:txBody>
            </p:sp>
            <p:pic>
              <p:nvPicPr>
                <p:cNvPr id="4"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046" y="1260406"/>
                  <a:ext cx="1106979" cy="18156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図 8"/>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59281" y="4732059"/>
                  <a:ext cx="1762178" cy="1509515"/>
                </a:xfrm>
                <a:prstGeom prst="rect">
                  <a:avLst/>
                </a:prstGeom>
              </p:spPr>
            </p:pic>
            <p:sp>
              <p:nvSpPr>
                <p:cNvPr id="10" name="テキスト ボックス 9"/>
                <p:cNvSpPr txBox="1"/>
                <p:nvPr/>
              </p:nvSpPr>
              <p:spPr>
                <a:xfrm>
                  <a:off x="142907" y="2744101"/>
                  <a:ext cx="2967189" cy="749034"/>
                </a:xfrm>
                <a:prstGeom prst="rect">
                  <a:avLst/>
                </a:prstGeom>
                <a:noFill/>
              </p:spPr>
              <p:txBody>
                <a:bodyPr wrap="none" rtlCol="0">
                  <a:spAutoFit/>
                </a:bodyPr>
                <a:lstStyle/>
                <a:p>
                  <a:pPr eaLnBrk="0" hangingPunct="0"/>
                  <a:r>
                    <a:rPr lang="ja-JP" altLang="en-US" sz="800" dirty="0">
                      <a:solidFill>
                        <a:prstClr val="black"/>
                      </a:solidFill>
                      <a:latin typeface="Tahoma" pitchFamily="34" charset="0"/>
                      <a:ea typeface="ＭＳ Ｐゴシック"/>
                    </a:rPr>
                    <a:t>自分自身でストレスの状態を</a:t>
                  </a:r>
                  <a:endParaRPr lang="en-US" altLang="ja-JP" sz="800" dirty="0">
                    <a:solidFill>
                      <a:prstClr val="black"/>
                    </a:solidFill>
                    <a:latin typeface="Tahoma" pitchFamily="34" charset="0"/>
                    <a:ea typeface="ＭＳ Ｐゴシック"/>
                  </a:endParaRPr>
                </a:p>
                <a:p>
                  <a:pPr eaLnBrk="0" hangingPunct="0"/>
                  <a:r>
                    <a:rPr lang="ja-JP" altLang="en-US" sz="800" dirty="0">
                      <a:solidFill>
                        <a:prstClr val="black"/>
                      </a:solidFill>
                      <a:latin typeface="Tahoma" pitchFamily="34" charset="0"/>
                      <a:ea typeface="ＭＳ Ｐゴシック"/>
                    </a:rPr>
                    <a:t>客観的に見ることができる。</a:t>
                  </a:r>
                </a:p>
              </p:txBody>
            </p:sp>
            <p:sp>
              <p:nvSpPr>
                <p:cNvPr id="31" name="テキスト ボックス 30"/>
                <p:cNvSpPr txBox="1"/>
                <p:nvPr/>
              </p:nvSpPr>
              <p:spPr>
                <a:xfrm>
                  <a:off x="-1449332" y="5620189"/>
                  <a:ext cx="2740279" cy="749034"/>
                </a:xfrm>
                <a:prstGeom prst="rect">
                  <a:avLst/>
                </a:prstGeom>
                <a:noFill/>
              </p:spPr>
              <p:txBody>
                <a:bodyPr wrap="none" rtlCol="0">
                  <a:spAutoFit/>
                </a:bodyPr>
                <a:lstStyle/>
                <a:p>
                  <a:pPr eaLnBrk="0" hangingPunct="0"/>
                  <a:r>
                    <a:rPr lang="ja-JP" altLang="en-US" sz="800" dirty="0">
                      <a:solidFill>
                        <a:prstClr val="black"/>
                      </a:solidFill>
                      <a:latin typeface="Tahoma" pitchFamily="34" charset="0"/>
                      <a:ea typeface="ＭＳ Ｐゴシック"/>
                    </a:rPr>
                    <a:t>ストレス対処法を身につけ</a:t>
                  </a:r>
                  <a:endParaRPr lang="en-US" altLang="ja-JP" sz="800" dirty="0">
                    <a:solidFill>
                      <a:prstClr val="black"/>
                    </a:solidFill>
                    <a:latin typeface="Tahoma" pitchFamily="34" charset="0"/>
                    <a:ea typeface="ＭＳ Ｐゴシック"/>
                  </a:endParaRPr>
                </a:p>
                <a:p>
                  <a:pPr eaLnBrk="0" hangingPunct="0"/>
                  <a:r>
                    <a:rPr lang="ja-JP" altLang="en-US" sz="800" dirty="0">
                      <a:solidFill>
                        <a:prstClr val="black"/>
                      </a:solidFill>
                      <a:latin typeface="Tahoma" pitchFamily="34" charset="0"/>
                      <a:ea typeface="ＭＳ Ｐゴシック"/>
                    </a:rPr>
                    <a:t>こころの健康を保ちます。</a:t>
                  </a:r>
                  <a:endParaRPr lang="en-US" altLang="ja-JP" sz="800" dirty="0">
                    <a:solidFill>
                      <a:prstClr val="black"/>
                    </a:solidFill>
                    <a:latin typeface="Tahoma" pitchFamily="34" charset="0"/>
                    <a:ea typeface="ＭＳ Ｐゴシック"/>
                  </a:endParaRPr>
                </a:p>
              </p:txBody>
            </p:sp>
            <p:sp>
              <p:nvSpPr>
                <p:cNvPr id="3" name="テキスト ボックス 2"/>
                <p:cNvSpPr txBox="1"/>
                <p:nvPr/>
              </p:nvSpPr>
              <p:spPr>
                <a:xfrm>
                  <a:off x="3315908" y="-86447"/>
                  <a:ext cx="2640171"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ストレスチェックを実施</a:t>
                  </a:r>
                </a:p>
              </p:txBody>
            </p:sp>
            <p:sp>
              <p:nvSpPr>
                <p:cNvPr id="6" name="曲折矢印 5"/>
                <p:cNvSpPr/>
                <p:nvPr/>
              </p:nvSpPr>
              <p:spPr>
                <a:xfrm rot="5400000">
                  <a:off x="7077745" y="651489"/>
                  <a:ext cx="721695" cy="1850443"/>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sp>
              <p:nvSpPr>
                <p:cNvPr id="23" name="曲折矢印 22"/>
                <p:cNvSpPr/>
                <p:nvPr/>
              </p:nvSpPr>
              <p:spPr>
                <a:xfrm rot="5400000" flipV="1">
                  <a:off x="1544630" y="627739"/>
                  <a:ext cx="720080" cy="1762778"/>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pic>
              <p:nvPicPr>
                <p:cNvPr id="7" name="図 6"/>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116491" y="1310178"/>
                  <a:ext cx="1309565" cy="1707341"/>
                </a:xfrm>
                <a:prstGeom prst="rect">
                  <a:avLst/>
                </a:prstGeom>
              </p:spPr>
            </p:pic>
            <p:sp>
              <p:nvSpPr>
                <p:cNvPr id="32" name="テキスト ボックス 31"/>
                <p:cNvSpPr txBox="1"/>
                <p:nvPr/>
              </p:nvSpPr>
              <p:spPr>
                <a:xfrm>
                  <a:off x="6783599" y="2801357"/>
                  <a:ext cx="2753626" cy="749034"/>
                </a:xfrm>
                <a:prstGeom prst="rect">
                  <a:avLst/>
                </a:prstGeom>
                <a:noFill/>
              </p:spPr>
              <p:txBody>
                <a:bodyPr wrap="none" rtlCol="0">
                  <a:spAutoFit/>
                </a:bodyPr>
                <a:lstStyle/>
                <a:p>
                  <a:pPr eaLnBrk="0" hangingPunct="0"/>
                  <a:r>
                    <a:rPr lang="ja-JP" altLang="en-US" sz="800" dirty="0">
                      <a:solidFill>
                        <a:prstClr val="black"/>
                      </a:solidFill>
                      <a:latin typeface="Tahoma" pitchFamily="34" charset="0"/>
                      <a:ea typeface="ＭＳ Ｐゴシック"/>
                    </a:rPr>
                    <a:t>高ストレスの方には</a:t>
                  </a:r>
                  <a:endParaRPr lang="en-US" altLang="ja-JP" sz="800" dirty="0">
                    <a:solidFill>
                      <a:prstClr val="black"/>
                    </a:solidFill>
                    <a:latin typeface="Tahoma" pitchFamily="34" charset="0"/>
                    <a:ea typeface="ＭＳ Ｐゴシック"/>
                  </a:endParaRPr>
                </a:p>
                <a:p>
                  <a:pPr eaLnBrk="0" hangingPunct="0"/>
                  <a:r>
                    <a:rPr lang="ja-JP" altLang="en-US" sz="800" dirty="0">
                      <a:solidFill>
                        <a:prstClr val="black"/>
                      </a:solidFill>
                      <a:latin typeface="Tahoma" pitchFamily="34" charset="0"/>
                      <a:ea typeface="ＭＳ Ｐゴシック"/>
                    </a:rPr>
                    <a:t>医師面接をお勧めします。</a:t>
                  </a:r>
                </a:p>
              </p:txBody>
            </p:sp>
            <p:sp>
              <p:nvSpPr>
                <p:cNvPr id="33" name="右矢印 32"/>
                <p:cNvSpPr/>
                <p:nvPr/>
              </p:nvSpPr>
              <p:spPr>
                <a:xfrm rot="5400000">
                  <a:off x="1033965" y="3376269"/>
                  <a:ext cx="324035"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34" name="テキスト ボックス 33"/>
                <p:cNvSpPr txBox="1"/>
                <p:nvPr/>
              </p:nvSpPr>
              <p:spPr>
                <a:xfrm>
                  <a:off x="264778" y="3807188"/>
                  <a:ext cx="2496684"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セルフケアに関する</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研修や情報提供など</a:t>
                  </a:r>
                  <a:endParaRPr lang="en-US" altLang="ja-JP" sz="900" b="1" dirty="0">
                    <a:solidFill>
                      <a:prstClr val="black"/>
                    </a:solidFill>
                    <a:latin typeface="Calibri"/>
                    <a:ea typeface="ＭＳ Ｐゴシック"/>
                  </a:endParaRPr>
                </a:p>
              </p:txBody>
            </p:sp>
            <p:sp>
              <p:nvSpPr>
                <p:cNvPr id="35" name="テキスト ボックス 34"/>
                <p:cNvSpPr txBox="1"/>
                <p:nvPr/>
              </p:nvSpPr>
              <p:spPr>
                <a:xfrm>
                  <a:off x="7292975" y="4210604"/>
                  <a:ext cx="1986134"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医師による面接</a:t>
                  </a:r>
                  <a:endParaRPr lang="en-US" altLang="ja-JP" sz="900" b="1" dirty="0">
                    <a:solidFill>
                      <a:prstClr val="black"/>
                    </a:solidFill>
                    <a:latin typeface="Calibri"/>
                    <a:ea typeface="ＭＳ Ｐゴシック"/>
                  </a:endParaRPr>
                </a:p>
              </p:txBody>
            </p:sp>
            <p:sp>
              <p:nvSpPr>
                <p:cNvPr id="36" name="右矢印 35"/>
                <p:cNvSpPr/>
                <p:nvPr/>
              </p:nvSpPr>
              <p:spPr>
                <a:xfrm rot="5400000">
                  <a:off x="8183263" y="6074112"/>
                  <a:ext cx="324035"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37" name="テキスト ボックス 36"/>
                <p:cNvSpPr txBox="1"/>
                <p:nvPr/>
              </p:nvSpPr>
              <p:spPr>
                <a:xfrm>
                  <a:off x="7454256" y="6528482"/>
                  <a:ext cx="1825962"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就業上の措置</a:t>
                  </a:r>
                  <a:endParaRPr lang="en-US" altLang="ja-JP" sz="900" b="1" dirty="0">
                    <a:solidFill>
                      <a:prstClr val="black"/>
                    </a:solidFill>
                    <a:latin typeface="Calibri"/>
                    <a:ea typeface="ＭＳ Ｐゴシック"/>
                  </a:endParaRPr>
                </a:p>
              </p:txBody>
            </p:sp>
            <p:sp>
              <p:nvSpPr>
                <p:cNvPr id="38" name="右矢印 37"/>
                <p:cNvSpPr/>
                <p:nvPr/>
              </p:nvSpPr>
              <p:spPr>
                <a:xfrm rot="5400000">
                  <a:off x="4104575" y="1973356"/>
                  <a:ext cx="375271" cy="3697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39" name="テキスト ボックス 38"/>
                <p:cNvSpPr txBox="1"/>
                <p:nvPr/>
              </p:nvSpPr>
              <p:spPr>
                <a:xfrm>
                  <a:off x="2888731" y="2367098"/>
                  <a:ext cx="3333238" cy="510704"/>
                </a:xfrm>
                <a:prstGeom prst="rect">
                  <a:avLst/>
                </a:prstGeom>
                <a:noFill/>
                <a:ln>
                  <a:solidFill>
                    <a:schemeClr val="tx1"/>
                  </a:solidFill>
                </a:ln>
              </p:spPr>
              <p:txBody>
                <a:bodyPr wrap="square" rtlCol="0">
                  <a:spAutoFit/>
                </a:bodyPr>
                <a:lstStyle/>
                <a:p>
                  <a:pPr fontAlgn="auto">
                    <a:spcBef>
                      <a:spcPts val="0"/>
                    </a:spcBef>
                    <a:spcAft>
                      <a:spcPts val="0"/>
                    </a:spcAft>
                  </a:pPr>
                  <a:r>
                    <a:rPr lang="ja-JP" altLang="en-US" sz="900" b="1" dirty="0">
                      <a:solidFill>
                        <a:prstClr val="black"/>
                      </a:solidFill>
                      <a:latin typeface="Calibri"/>
                      <a:ea typeface="ＭＳ Ｐゴシック"/>
                    </a:rPr>
                    <a:t>実施者（保健師）による相談</a:t>
                  </a:r>
                  <a:endParaRPr lang="en-US" altLang="ja-JP" sz="900" b="1" dirty="0">
                    <a:solidFill>
                      <a:prstClr val="black"/>
                    </a:solidFill>
                    <a:latin typeface="Calibri"/>
                    <a:ea typeface="ＭＳ Ｐゴシック"/>
                  </a:endParaRPr>
                </a:p>
              </p:txBody>
            </p:sp>
            <p:pic>
              <p:nvPicPr>
                <p:cNvPr id="40" name="図 39"/>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484375" y="4577072"/>
                  <a:ext cx="1383304" cy="1452206"/>
                </a:xfrm>
                <a:prstGeom prst="rect">
                  <a:avLst/>
                </a:prstGeom>
              </p:spPr>
            </p:pic>
            <p:sp>
              <p:nvSpPr>
                <p:cNvPr id="42" name="曲折矢印 41"/>
                <p:cNvSpPr/>
                <p:nvPr/>
              </p:nvSpPr>
              <p:spPr>
                <a:xfrm rot="10800000">
                  <a:off x="3648540" y="5085042"/>
                  <a:ext cx="643671" cy="565852"/>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sp>
              <p:nvSpPr>
                <p:cNvPr id="43" name="曲折矢印 42"/>
                <p:cNvSpPr/>
                <p:nvPr/>
              </p:nvSpPr>
              <p:spPr>
                <a:xfrm rot="10800000" flipH="1">
                  <a:off x="1137286" y="4698447"/>
                  <a:ext cx="549827" cy="921742"/>
                </a:xfrm>
                <a:prstGeom prst="bentArrow">
                  <a:avLst>
                    <a:gd name="adj1" fmla="val 27784"/>
                    <a:gd name="adj2" fmla="val 25000"/>
                    <a:gd name="adj3" fmla="val 25000"/>
                    <a:gd name="adj4" fmla="val 4375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black"/>
                    </a:solidFill>
                  </a:endParaRPr>
                </a:p>
              </p:txBody>
            </p:sp>
            <p:sp>
              <p:nvSpPr>
                <p:cNvPr id="44" name="テキスト ボックス 43"/>
                <p:cNvSpPr txBox="1"/>
                <p:nvPr/>
              </p:nvSpPr>
              <p:spPr>
                <a:xfrm>
                  <a:off x="-1240845" y="5014124"/>
                  <a:ext cx="2199699" cy="510704"/>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セルフケアの充実</a:t>
                  </a:r>
                  <a:endParaRPr lang="en-US" altLang="ja-JP" sz="900" b="1" dirty="0">
                    <a:solidFill>
                      <a:prstClr val="black"/>
                    </a:solidFill>
                    <a:latin typeface="Calibri"/>
                    <a:ea typeface="ＭＳ Ｐゴシック"/>
                  </a:endParaRPr>
                </a:p>
              </p:txBody>
            </p:sp>
            <p:sp>
              <p:nvSpPr>
                <p:cNvPr id="45" name="テキスト ボックス 44"/>
                <p:cNvSpPr txBox="1"/>
                <p:nvPr/>
              </p:nvSpPr>
              <p:spPr>
                <a:xfrm>
                  <a:off x="3513338" y="6514778"/>
                  <a:ext cx="2923811" cy="817129"/>
                </a:xfrm>
                <a:prstGeom prst="rect">
                  <a:avLst/>
                </a:prstGeom>
                <a:noFill/>
                <a:ln>
                  <a:solidFill>
                    <a:schemeClr val="tx1"/>
                  </a:solidFill>
                </a:ln>
              </p:spPr>
              <p:txBody>
                <a:bodyPr wrap="none" rtlCol="0">
                  <a:spAutoFit/>
                </a:bodyPr>
                <a:lstStyle/>
                <a:p>
                  <a:pPr fontAlgn="auto">
                    <a:spcBef>
                      <a:spcPts val="0"/>
                    </a:spcBef>
                    <a:spcAft>
                      <a:spcPts val="0"/>
                    </a:spcAft>
                  </a:pPr>
                  <a:r>
                    <a:rPr lang="ja-JP" altLang="en-US" sz="900" b="1" dirty="0">
                      <a:solidFill>
                        <a:prstClr val="black"/>
                      </a:solidFill>
                      <a:latin typeface="Calibri"/>
                      <a:ea typeface="ＭＳ Ｐゴシック"/>
                    </a:rPr>
                    <a:t>必要に応じて</a:t>
                  </a:r>
                  <a:endParaRPr lang="en-US" altLang="ja-JP" sz="900" b="1" dirty="0">
                    <a:solidFill>
                      <a:prstClr val="black"/>
                    </a:solidFill>
                    <a:latin typeface="Calibri"/>
                    <a:ea typeface="ＭＳ Ｐゴシック"/>
                  </a:endParaRPr>
                </a:p>
                <a:p>
                  <a:pPr fontAlgn="auto">
                    <a:spcBef>
                      <a:spcPts val="0"/>
                    </a:spcBef>
                    <a:spcAft>
                      <a:spcPts val="0"/>
                    </a:spcAft>
                  </a:pPr>
                  <a:r>
                    <a:rPr lang="ja-JP" altLang="en-US" sz="900" b="1" dirty="0">
                      <a:solidFill>
                        <a:prstClr val="black"/>
                      </a:solidFill>
                      <a:latin typeface="Calibri"/>
                      <a:ea typeface="ＭＳ Ｐゴシック"/>
                    </a:rPr>
                    <a:t>職場環境改善活動を行う</a:t>
                  </a:r>
                  <a:endParaRPr lang="en-US" altLang="ja-JP" sz="900" b="1" dirty="0">
                    <a:solidFill>
                      <a:prstClr val="black"/>
                    </a:solidFill>
                    <a:latin typeface="Calibri"/>
                    <a:ea typeface="ＭＳ Ｐゴシック"/>
                  </a:endParaRPr>
                </a:p>
              </p:txBody>
            </p:sp>
          </p:grpSp>
          <p:sp>
            <p:nvSpPr>
              <p:cNvPr id="41" name="右矢印 40"/>
              <p:cNvSpPr/>
              <p:nvPr/>
            </p:nvSpPr>
            <p:spPr>
              <a:xfrm>
                <a:off x="3915900" y="3341934"/>
                <a:ext cx="299716" cy="214177"/>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46" name="テキスト ボックス 45"/>
              <p:cNvSpPr txBox="1"/>
              <p:nvPr/>
            </p:nvSpPr>
            <p:spPr>
              <a:xfrm>
                <a:off x="2365834" y="2369300"/>
                <a:ext cx="2122697" cy="707886"/>
              </a:xfrm>
              <a:prstGeom prst="rect">
                <a:avLst/>
              </a:prstGeom>
              <a:noFill/>
            </p:spPr>
            <p:txBody>
              <a:bodyPr wrap="none" rtlCol="0">
                <a:spAutoFit/>
              </a:bodyPr>
              <a:lstStyle/>
              <a:p>
                <a:pPr fontAlgn="auto">
                  <a:spcBef>
                    <a:spcPts val="0"/>
                  </a:spcBef>
                  <a:spcAft>
                    <a:spcPts val="0"/>
                  </a:spcAft>
                </a:pPr>
                <a:r>
                  <a:rPr lang="ja-JP" altLang="en-US" sz="800" dirty="0">
                    <a:solidFill>
                      <a:srgbClr val="FF0000"/>
                    </a:solidFill>
                    <a:latin typeface="Calibri"/>
                    <a:ea typeface="ＭＳ Ｐゴシック"/>
                  </a:rPr>
                  <a:t>保健師の面接は、結果を開示する</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必要はありません。高ストレスでなくても、</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「ちょっと聞いてみたい」にも応じています。</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話を伺い、医師の面接が必要と判断すれば、</a:t>
                </a:r>
                <a:endParaRPr lang="en-US" altLang="ja-JP" sz="800" dirty="0">
                  <a:solidFill>
                    <a:srgbClr val="FF0000"/>
                  </a:solidFill>
                  <a:latin typeface="Calibri"/>
                  <a:ea typeface="ＭＳ Ｐゴシック"/>
                </a:endParaRPr>
              </a:p>
              <a:p>
                <a:pPr fontAlgn="auto">
                  <a:spcBef>
                    <a:spcPts val="0"/>
                  </a:spcBef>
                  <a:spcAft>
                    <a:spcPts val="0"/>
                  </a:spcAft>
                </a:pPr>
                <a:r>
                  <a:rPr lang="ja-JP" altLang="en-US" sz="800" dirty="0">
                    <a:solidFill>
                      <a:srgbClr val="FF0000"/>
                    </a:solidFill>
                    <a:latin typeface="Calibri"/>
                    <a:ea typeface="ＭＳ Ｐゴシック"/>
                  </a:rPr>
                  <a:t>医師面接をお勧めすることがあります。</a:t>
                </a:r>
                <a:endParaRPr lang="en-US" altLang="ja-JP" sz="800" dirty="0">
                  <a:solidFill>
                    <a:srgbClr val="FF0000"/>
                  </a:solidFill>
                  <a:latin typeface="Calibri"/>
                  <a:ea typeface="ＭＳ Ｐゴシック"/>
                </a:endParaRPr>
              </a:p>
            </p:txBody>
          </p:sp>
        </p:grpSp>
        <p:sp>
          <p:nvSpPr>
            <p:cNvPr id="85" name="右矢印 84"/>
            <p:cNvSpPr/>
            <p:nvPr/>
          </p:nvSpPr>
          <p:spPr>
            <a:xfrm>
              <a:off x="1980904" y="2400529"/>
              <a:ext cx="299716" cy="1266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sp>
          <p:nvSpPr>
            <p:cNvPr id="86" name="右矢印 85"/>
            <p:cNvSpPr/>
            <p:nvPr/>
          </p:nvSpPr>
          <p:spPr>
            <a:xfrm rot="10800000">
              <a:off x="3893067" y="2399438"/>
              <a:ext cx="299716" cy="12662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ja-JP" altLang="en-US">
                <a:solidFill>
                  <a:prstClr val="white"/>
                </a:solidFill>
              </a:endParaRPr>
            </a:p>
          </p:txBody>
        </p:sp>
      </p:grpSp>
      <p:grpSp>
        <p:nvGrpSpPr>
          <p:cNvPr id="29" name="グループ化 28"/>
          <p:cNvGrpSpPr/>
          <p:nvPr/>
        </p:nvGrpSpPr>
        <p:grpSpPr>
          <a:xfrm>
            <a:off x="-14724" y="5944188"/>
            <a:ext cx="6906129" cy="2591407"/>
            <a:chOff x="-48129" y="6310734"/>
            <a:chExt cx="6906129" cy="2591407"/>
          </a:xfrm>
        </p:grpSpPr>
        <p:grpSp>
          <p:nvGrpSpPr>
            <p:cNvPr id="28" name="グループ化 27"/>
            <p:cNvGrpSpPr/>
            <p:nvPr/>
          </p:nvGrpSpPr>
          <p:grpSpPr>
            <a:xfrm>
              <a:off x="-48129" y="6310734"/>
              <a:ext cx="6906129" cy="2591407"/>
              <a:chOff x="-48129" y="6310734"/>
              <a:chExt cx="6906129" cy="2591407"/>
            </a:xfrm>
          </p:grpSpPr>
          <p:pic>
            <p:nvPicPr>
              <p:cNvPr id="20" name="図 19"/>
              <p:cNvPicPr>
                <a:picLocks noChangeAspect="1"/>
              </p:cNvPicPr>
              <p:nvPr/>
            </p:nvPicPr>
            <p:blipFill>
              <a:blip r:embed="rId9"/>
              <a:stretch>
                <a:fillRect/>
              </a:stretch>
            </p:blipFill>
            <p:spPr>
              <a:xfrm>
                <a:off x="192874" y="6685204"/>
                <a:ext cx="1935030" cy="1865241"/>
              </a:xfrm>
              <a:prstGeom prst="rect">
                <a:avLst/>
              </a:prstGeom>
            </p:spPr>
          </p:pic>
          <p:pic>
            <p:nvPicPr>
              <p:cNvPr id="19" name="図 18"/>
              <p:cNvPicPr>
                <a:picLocks noChangeAspect="1"/>
              </p:cNvPicPr>
              <p:nvPr/>
            </p:nvPicPr>
            <p:blipFill>
              <a:blip r:embed="rId10"/>
              <a:stretch>
                <a:fillRect/>
              </a:stretch>
            </p:blipFill>
            <p:spPr>
              <a:xfrm>
                <a:off x="2590255" y="6659397"/>
                <a:ext cx="1711692" cy="1992410"/>
              </a:xfrm>
              <a:prstGeom prst="rect">
                <a:avLst/>
              </a:prstGeom>
            </p:spPr>
          </p:pic>
          <p:pic>
            <p:nvPicPr>
              <p:cNvPr id="18" name="図 17"/>
              <p:cNvPicPr>
                <a:picLocks noChangeAspect="1"/>
              </p:cNvPicPr>
              <p:nvPr/>
            </p:nvPicPr>
            <p:blipFill>
              <a:blip r:embed="rId11"/>
              <a:stretch>
                <a:fillRect/>
              </a:stretch>
            </p:blipFill>
            <p:spPr>
              <a:xfrm>
                <a:off x="4593168" y="6732313"/>
                <a:ext cx="2053487" cy="1893993"/>
              </a:xfrm>
              <a:prstGeom prst="rect">
                <a:avLst/>
              </a:prstGeom>
            </p:spPr>
          </p:pic>
          <p:sp>
            <p:nvSpPr>
              <p:cNvPr id="56" name="正方形/長方形 55"/>
              <p:cNvSpPr/>
              <p:nvPr/>
            </p:nvSpPr>
            <p:spPr>
              <a:xfrm>
                <a:off x="1693369" y="6830106"/>
                <a:ext cx="569387" cy="207749"/>
              </a:xfrm>
              <a:prstGeom prst="rect">
                <a:avLst/>
              </a:prstGeom>
            </p:spPr>
            <p:txBody>
              <a:bodyPr wrap="none">
                <a:spAutoFit/>
              </a:bodyPr>
              <a:lstStyle/>
              <a:p>
                <a:r>
                  <a:rPr lang="ja-JP" altLang="en-US" sz="750" dirty="0"/>
                  <a:t>仕事の量</a:t>
                </a:r>
              </a:p>
            </p:txBody>
          </p:sp>
          <p:sp>
            <p:nvSpPr>
              <p:cNvPr id="57" name="正方形/長方形 56"/>
              <p:cNvSpPr/>
              <p:nvPr/>
            </p:nvSpPr>
            <p:spPr>
              <a:xfrm>
                <a:off x="897973" y="6544617"/>
                <a:ext cx="569387" cy="207749"/>
              </a:xfrm>
              <a:prstGeom prst="rect">
                <a:avLst/>
              </a:prstGeom>
            </p:spPr>
            <p:txBody>
              <a:bodyPr wrap="none">
                <a:spAutoFit/>
              </a:bodyPr>
              <a:lstStyle/>
              <a:p>
                <a:r>
                  <a:rPr lang="ja-JP" altLang="en-US" sz="750" dirty="0"/>
                  <a:t>仕事の質</a:t>
                </a:r>
              </a:p>
            </p:txBody>
          </p:sp>
          <p:sp>
            <p:nvSpPr>
              <p:cNvPr id="58" name="正方形/長方形 57"/>
              <p:cNvSpPr/>
              <p:nvPr/>
            </p:nvSpPr>
            <p:spPr>
              <a:xfrm>
                <a:off x="2284869" y="6987603"/>
                <a:ext cx="569387" cy="207749"/>
              </a:xfrm>
              <a:prstGeom prst="rect">
                <a:avLst/>
              </a:prstGeom>
            </p:spPr>
            <p:txBody>
              <a:bodyPr wrap="none">
                <a:spAutoFit/>
              </a:bodyPr>
              <a:lstStyle/>
              <a:p>
                <a:r>
                  <a:rPr lang="ja-JP" altLang="en-US" sz="750" dirty="0"/>
                  <a:t>身体愁訴</a:t>
                </a:r>
              </a:p>
            </p:txBody>
          </p:sp>
          <p:sp>
            <p:nvSpPr>
              <p:cNvPr id="59" name="正方形/長方形 58"/>
              <p:cNvSpPr/>
              <p:nvPr/>
            </p:nvSpPr>
            <p:spPr>
              <a:xfrm>
                <a:off x="1853196" y="7980850"/>
                <a:ext cx="569387" cy="207749"/>
              </a:xfrm>
              <a:prstGeom prst="rect">
                <a:avLst/>
              </a:prstGeom>
            </p:spPr>
            <p:txBody>
              <a:bodyPr wrap="none">
                <a:spAutoFit/>
              </a:bodyPr>
              <a:lstStyle/>
              <a:p>
                <a:r>
                  <a:rPr lang="ja-JP" altLang="en-US" sz="750" dirty="0"/>
                  <a:t>対人関係</a:t>
                </a:r>
                <a:endParaRPr lang="en-US" altLang="ja-JP" sz="750" dirty="0"/>
              </a:p>
            </p:txBody>
          </p:sp>
          <p:sp>
            <p:nvSpPr>
              <p:cNvPr id="60" name="正方形/長方形 59"/>
              <p:cNvSpPr/>
              <p:nvPr/>
            </p:nvSpPr>
            <p:spPr>
              <a:xfrm>
                <a:off x="1271534" y="8468159"/>
                <a:ext cx="569387" cy="207749"/>
              </a:xfrm>
              <a:prstGeom prst="rect">
                <a:avLst/>
              </a:prstGeom>
            </p:spPr>
            <p:txBody>
              <a:bodyPr wrap="none">
                <a:spAutoFit/>
              </a:bodyPr>
              <a:lstStyle/>
              <a:p>
                <a:r>
                  <a:rPr lang="ja-JP" altLang="en-US" sz="750" dirty="0"/>
                  <a:t>職場環境</a:t>
                </a:r>
                <a:endParaRPr lang="en-US" altLang="ja-JP" sz="750" dirty="0"/>
              </a:p>
            </p:txBody>
          </p:sp>
          <p:sp>
            <p:nvSpPr>
              <p:cNvPr id="61" name="正方形/長方形 60"/>
              <p:cNvSpPr/>
              <p:nvPr/>
            </p:nvSpPr>
            <p:spPr>
              <a:xfrm>
                <a:off x="331609" y="8535346"/>
                <a:ext cx="776175" cy="207749"/>
              </a:xfrm>
              <a:prstGeom prst="rect">
                <a:avLst/>
              </a:prstGeom>
            </p:spPr>
            <p:txBody>
              <a:bodyPr wrap="none">
                <a:spAutoFit/>
              </a:bodyPr>
              <a:lstStyle/>
              <a:p>
                <a:r>
                  <a:rPr lang="ja-JP" altLang="en-US" sz="750" dirty="0"/>
                  <a:t>コントロール度</a:t>
                </a:r>
              </a:p>
            </p:txBody>
          </p:sp>
          <p:sp>
            <p:nvSpPr>
              <p:cNvPr id="62" name="正方形/長方形 61"/>
              <p:cNvSpPr/>
              <p:nvPr/>
            </p:nvSpPr>
            <p:spPr>
              <a:xfrm>
                <a:off x="-35535" y="8147565"/>
                <a:ext cx="665567" cy="207749"/>
              </a:xfrm>
              <a:prstGeom prst="rect">
                <a:avLst/>
              </a:prstGeom>
            </p:spPr>
            <p:txBody>
              <a:bodyPr wrap="none">
                <a:spAutoFit/>
              </a:bodyPr>
              <a:lstStyle/>
              <a:p>
                <a:r>
                  <a:rPr lang="ja-JP" altLang="en-US" sz="750" dirty="0"/>
                  <a:t>技能の活用</a:t>
                </a:r>
              </a:p>
            </p:txBody>
          </p:sp>
          <p:sp>
            <p:nvSpPr>
              <p:cNvPr id="63" name="正方形/長方形 62"/>
              <p:cNvSpPr/>
              <p:nvPr/>
            </p:nvSpPr>
            <p:spPr>
              <a:xfrm>
                <a:off x="-48129" y="7288434"/>
                <a:ext cx="473206" cy="207749"/>
              </a:xfrm>
              <a:prstGeom prst="rect">
                <a:avLst/>
              </a:prstGeom>
            </p:spPr>
            <p:txBody>
              <a:bodyPr wrap="none">
                <a:spAutoFit/>
              </a:bodyPr>
              <a:lstStyle/>
              <a:p>
                <a:r>
                  <a:rPr lang="ja-JP" altLang="en-US" sz="750" dirty="0"/>
                  <a:t>適性度</a:t>
                </a:r>
              </a:p>
            </p:txBody>
          </p:sp>
          <p:sp>
            <p:nvSpPr>
              <p:cNvPr id="64" name="正方形/長方形 63"/>
              <p:cNvSpPr/>
              <p:nvPr/>
            </p:nvSpPr>
            <p:spPr>
              <a:xfrm>
                <a:off x="186305" y="6748229"/>
                <a:ext cx="550151" cy="207749"/>
              </a:xfrm>
              <a:prstGeom prst="rect">
                <a:avLst/>
              </a:prstGeom>
            </p:spPr>
            <p:txBody>
              <a:bodyPr wrap="none">
                <a:spAutoFit/>
              </a:bodyPr>
              <a:lstStyle/>
              <a:p>
                <a:r>
                  <a:rPr lang="ja-JP" altLang="en-US" sz="750" dirty="0"/>
                  <a:t>働きがい</a:t>
                </a:r>
              </a:p>
            </p:txBody>
          </p:sp>
          <p:sp>
            <p:nvSpPr>
              <p:cNvPr id="65" name="正方形/長方形 64"/>
              <p:cNvSpPr/>
              <p:nvPr/>
            </p:nvSpPr>
            <p:spPr>
              <a:xfrm>
                <a:off x="3103859" y="6558360"/>
                <a:ext cx="665567" cy="207749"/>
              </a:xfrm>
              <a:prstGeom prst="rect">
                <a:avLst/>
              </a:prstGeom>
            </p:spPr>
            <p:txBody>
              <a:bodyPr wrap="none">
                <a:spAutoFit/>
              </a:bodyPr>
              <a:lstStyle/>
              <a:p>
                <a:r>
                  <a:rPr lang="ja-JP" altLang="en-US" sz="750" dirty="0"/>
                  <a:t>活気の低下</a:t>
                </a:r>
              </a:p>
            </p:txBody>
          </p:sp>
          <p:sp>
            <p:nvSpPr>
              <p:cNvPr id="66" name="正方形/長方形 65"/>
              <p:cNvSpPr/>
              <p:nvPr/>
            </p:nvSpPr>
            <p:spPr>
              <a:xfrm>
                <a:off x="4131859" y="7020600"/>
                <a:ext cx="595035" cy="207749"/>
              </a:xfrm>
              <a:prstGeom prst="rect">
                <a:avLst/>
              </a:prstGeom>
            </p:spPr>
            <p:txBody>
              <a:bodyPr wrap="none">
                <a:spAutoFit/>
              </a:bodyPr>
              <a:lstStyle/>
              <a:p>
                <a:r>
                  <a:rPr lang="ja-JP" altLang="en-US" sz="750" dirty="0"/>
                  <a:t>イライラ感</a:t>
                </a:r>
              </a:p>
            </p:txBody>
          </p:sp>
          <p:sp>
            <p:nvSpPr>
              <p:cNvPr id="67" name="正方形/長方形 66"/>
              <p:cNvSpPr/>
              <p:nvPr/>
            </p:nvSpPr>
            <p:spPr>
              <a:xfrm>
                <a:off x="4180177" y="8157390"/>
                <a:ext cx="473206" cy="207749"/>
              </a:xfrm>
              <a:prstGeom prst="rect">
                <a:avLst/>
              </a:prstGeom>
            </p:spPr>
            <p:txBody>
              <a:bodyPr wrap="none">
                <a:spAutoFit/>
              </a:bodyPr>
              <a:lstStyle/>
              <a:p>
                <a:r>
                  <a:rPr lang="ja-JP" altLang="en-US" sz="750" dirty="0"/>
                  <a:t>疲労感</a:t>
                </a:r>
              </a:p>
            </p:txBody>
          </p:sp>
          <p:sp>
            <p:nvSpPr>
              <p:cNvPr id="68" name="正方形/長方形 67"/>
              <p:cNvSpPr/>
              <p:nvPr/>
            </p:nvSpPr>
            <p:spPr>
              <a:xfrm>
                <a:off x="3236706" y="8612152"/>
                <a:ext cx="473206" cy="207749"/>
              </a:xfrm>
              <a:prstGeom prst="rect">
                <a:avLst/>
              </a:prstGeom>
            </p:spPr>
            <p:txBody>
              <a:bodyPr wrap="none">
                <a:spAutoFit/>
              </a:bodyPr>
              <a:lstStyle/>
              <a:p>
                <a:r>
                  <a:rPr lang="ja-JP" altLang="en-US" sz="750" dirty="0"/>
                  <a:t>不安感</a:t>
                </a:r>
              </a:p>
            </p:txBody>
          </p:sp>
          <p:sp>
            <p:nvSpPr>
              <p:cNvPr id="69" name="正方形/長方形 68"/>
              <p:cNvSpPr/>
              <p:nvPr/>
            </p:nvSpPr>
            <p:spPr>
              <a:xfrm>
                <a:off x="2267929" y="8116973"/>
                <a:ext cx="535724" cy="207749"/>
              </a:xfrm>
              <a:prstGeom prst="rect">
                <a:avLst/>
              </a:prstGeom>
            </p:spPr>
            <p:txBody>
              <a:bodyPr wrap="none">
                <a:spAutoFit/>
              </a:bodyPr>
              <a:lstStyle/>
              <a:p>
                <a:r>
                  <a:rPr lang="ja-JP" altLang="en-US" sz="750" dirty="0"/>
                  <a:t>抑うつ感</a:t>
                </a:r>
              </a:p>
            </p:txBody>
          </p:sp>
          <p:sp>
            <p:nvSpPr>
              <p:cNvPr id="70" name="正方形/長方形 69"/>
              <p:cNvSpPr/>
              <p:nvPr/>
            </p:nvSpPr>
            <p:spPr>
              <a:xfrm>
                <a:off x="2012320" y="7273247"/>
                <a:ext cx="473206" cy="323165"/>
              </a:xfrm>
              <a:prstGeom prst="rect">
                <a:avLst/>
              </a:prstGeom>
            </p:spPr>
            <p:txBody>
              <a:bodyPr wrap="none">
                <a:spAutoFit/>
              </a:bodyPr>
              <a:lstStyle/>
              <a:p>
                <a:r>
                  <a:rPr lang="ja-JP" altLang="en-US" sz="750" dirty="0"/>
                  <a:t>身体的</a:t>
                </a:r>
                <a:endParaRPr lang="en-US" altLang="ja-JP" sz="750" dirty="0"/>
              </a:p>
              <a:p>
                <a:r>
                  <a:rPr lang="ja-JP" altLang="en-US" sz="750" dirty="0"/>
                  <a:t>負担</a:t>
                </a:r>
              </a:p>
            </p:txBody>
          </p:sp>
          <p:sp>
            <p:nvSpPr>
              <p:cNvPr id="71" name="正方形/長方形 70"/>
              <p:cNvSpPr/>
              <p:nvPr/>
            </p:nvSpPr>
            <p:spPr>
              <a:xfrm>
                <a:off x="5271716" y="6469706"/>
                <a:ext cx="801476" cy="323165"/>
              </a:xfrm>
              <a:prstGeom prst="rect">
                <a:avLst/>
              </a:prstGeom>
            </p:spPr>
            <p:txBody>
              <a:bodyPr wrap="square">
                <a:spAutoFit/>
              </a:bodyPr>
              <a:lstStyle/>
              <a:p>
                <a:r>
                  <a:rPr lang="ja-JP" altLang="en-US" sz="750" dirty="0"/>
                  <a:t>上司からの</a:t>
                </a:r>
                <a:endParaRPr lang="en-US" altLang="ja-JP" sz="750" dirty="0"/>
              </a:p>
              <a:p>
                <a:r>
                  <a:rPr lang="ja-JP" altLang="en-US" sz="750" dirty="0"/>
                  <a:t>サポート不足</a:t>
                </a:r>
              </a:p>
            </p:txBody>
          </p:sp>
          <p:sp>
            <p:nvSpPr>
              <p:cNvPr id="73" name="正方形/長方形 72"/>
              <p:cNvSpPr/>
              <p:nvPr/>
            </p:nvSpPr>
            <p:spPr>
              <a:xfrm>
                <a:off x="5229064" y="8578976"/>
                <a:ext cx="886781" cy="323165"/>
              </a:xfrm>
              <a:prstGeom prst="rect">
                <a:avLst/>
              </a:prstGeom>
            </p:spPr>
            <p:txBody>
              <a:bodyPr wrap="none">
                <a:spAutoFit/>
              </a:bodyPr>
              <a:lstStyle/>
              <a:p>
                <a:r>
                  <a:rPr lang="ja-JP" altLang="en-US" sz="750" dirty="0"/>
                  <a:t>家族・友人からの</a:t>
                </a:r>
                <a:endParaRPr lang="en-US" altLang="ja-JP" sz="750" dirty="0"/>
              </a:p>
              <a:p>
                <a:r>
                  <a:rPr lang="ja-JP" altLang="en-US" sz="750" dirty="0"/>
                  <a:t>サポート不足</a:t>
                </a:r>
              </a:p>
            </p:txBody>
          </p:sp>
          <p:sp>
            <p:nvSpPr>
              <p:cNvPr id="76" name="正方形/長方形 75"/>
              <p:cNvSpPr/>
              <p:nvPr/>
            </p:nvSpPr>
            <p:spPr>
              <a:xfrm>
                <a:off x="2503198" y="6314476"/>
                <a:ext cx="1954398" cy="219291"/>
              </a:xfrm>
              <a:prstGeom prst="rect">
                <a:avLst/>
              </a:prstGeom>
            </p:spPr>
            <p:txBody>
              <a:bodyPr wrap="square">
                <a:spAutoFit/>
              </a:bodyPr>
              <a:lstStyle/>
              <a:p>
                <a:r>
                  <a:rPr lang="ja-JP" altLang="en-US" sz="825" b="1" dirty="0">
                    <a:solidFill>
                      <a:srgbClr val="0066FF"/>
                    </a:solidFill>
                  </a:rPr>
                  <a:t>②ストレスによっておこる心身の反応</a:t>
                </a:r>
              </a:p>
            </p:txBody>
          </p:sp>
          <p:sp>
            <p:nvSpPr>
              <p:cNvPr id="88" name="正方形/長方形 87"/>
              <p:cNvSpPr/>
              <p:nvPr/>
            </p:nvSpPr>
            <p:spPr>
              <a:xfrm>
                <a:off x="461922" y="6310734"/>
                <a:ext cx="1516141" cy="219291"/>
              </a:xfrm>
              <a:prstGeom prst="rect">
                <a:avLst/>
              </a:prstGeom>
              <a:noFill/>
            </p:spPr>
            <p:txBody>
              <a:bodyPr wrap="square">
                <a:spAutoFit/>
              </a:bodyPr>
              <a:lstStyle/>
              <a:p>
                <a:r>
                  <a:rPr lang="ja-JP" altLang="en-US" sz="825" dirty="0"/>
                  <a:t> </a:t>
                </a:r>
                <a:r>
                  <a:rPr lang="ja-JP" altLang="en-US" sz="825" b="1" dirty="0">
                    <a:solidFill>
                      <a:srgbClr val="0066FF"/>
                    </a:solidFill>
                  </a:rPr>
                  <a:t>①仕事上でのストレスの原因</a:t>
                </a:r>
              </a:p>
            </p:txBody>
          </p:sp>
          <p:sp>
            <p:nvSpPr>
              <p:cNvPr id="90" name="正方形/長方形 89"/>
              <p:cNvSpPr/>
              <p:nvPr/>
            </p:nvSpPr>
            <p:spPr>
              <a:xfrm>
                <a:off x="4679060" y="6310972"/>
                <a:ext cx="1986788" cy="219291"/>
              </a:xfrm>
              <a:prstGeom prst="rect">
                <a:avLst/>
              </a:prstGeom>
            </p:spPr>
            <p:txBody>
              <a:bodyPr wrap="square">
                <a:spAutoFit/>
              </a:bodyPr>
              <a:lstStyle/>
              <a:p>
                <a:r>
                  <a:rPr lang="ja-JP" altLang="en-US" sz="825" b="1" dirty="0">
                    <a:solidFill>
                      <a:srgbClr val="0066FF"/>
                    </a:solidFill>
                  </a:rPr>
                  <a:t>③ストレスに影響を与えるその他の因子</a:t>
                </a:r>
              </a:p>
            </p:txBody>
          </p:sp>
          <p:sp>
            <p:nvSpPr>
              <p:cNvPr id="25" name="テキスト ボックス 24"/>
              <p:cNvSpPr txBox="1"/>
              <p:nvPr/>
            </p:nvSpPr>
            <p:spPr>
              <a:xfrm>
                <a:off x="6442502" y="7452320"/>
                <a:ext cx="415498" cy="651781"/>
              </a:xfrm>
              <a:prstGeom prst="rect">
                <a:avLst/>
              </a:prstGeom>
              <a:noFill/>
            </p:spPr>
            <p:txBody>
              <a:bodyPr vert="eaVert" wrap="none" rtlCol="0">
                <a:spAutoFit/>
              </a:bodyPr>
              <a:lstStyle/>
              <a:p>
                <a:r>
                  <a:rPr kumimoji="1" lang="ja-JP" altLang="en-US" sz="750" dirty="0"/>
                  <a:t>同僚からの</a:t>
                </a:r>
                <a:endParaRPr kumimoji="1" lang="en-US" altLang="ja-JP" sz="750" dirty="0"/>
              </a:p>
              <a:p>
                <a:r>
                  <a:rPr kumimoji="1" lang="ja-JP" altLang="en-US" sz="750" dirty="0"/>
                  <a:t>サポート不足</a:t>
                </a:r>
              </a:p>
            </p:txBody>
          </p:sp>
          <p:sp>
            <p:nvSpPr>
              <p:cNvPr id="95" name="テキスト ボックス 94"/>
              <p:cNvSpPr txBox="1"/>
              <p:nvPr/>
            </p:nvSpPr>
            <p:spPr>
              <a:xfrm>
                <a:off x="4346293" y="7454005"/>
                <a:ext cx="415498" cy="563616"/>
              </a:xfrm>
              <a:prstGeom prst="rect">
                <a:avLst/>
              </a:prstGeom>
              <a:noFill/>
            </p:spPr>
            <p:txBody>
              <a:bodyPr vert="eaVert" wrap="none" rtlCol="0">
                <a:spAutoFit/>
              </a:bodyPr>
              <a:lstStyle/>
              <a:p>
                <a:r>
                  <a:rPr kumimoji="1" lang="ja-JP" altLang="en-US" sz="750" dirty="0"/>
                  <a:t>仕事や</a:t>
                </a:r>
                <a:endParaRPr kumimoji="1" lang="en-US" altLang="ja-JP" sz="750" dirty="0"/>
              </a:p>
              <a:p>
                <a:r>
                  <a:rPr kumimoji="1" lang="ja-JP" altLang="en-US" sz="750" dirty="0"/>
                  <a:t>生活の不満</a:t>
                </a:r>
                <a:endParaRPr kumimoji="1" lang="en-US" altLang="ja-JP" sz="750" dirty="0"/>
              </a:p>
            </p:txBody>
          </p:sp>
          <p:sp>
            <p:nvSpPr>
              <p:cNvPr id="27" name="円/楕円 26"/>
              <p:cNvSpPr/>
              <p:nvPr/>
            </p:nvSpPr>
            <p:spPr>
              <a:xfrm>
                <a:off x="1104727" y="7021667"/>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0" name="円/楕円 99"/>
              <p:cNvSpPr/>
              <p:nvPr/>
            </p:nvSpPr>
            <p:spPr>
              <a:xfrm>
                <a:off x="1537595" y="7010966"/>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01" name="円/楕円 100"/>
              <p:cNvSpPr/>
              <p:nvPr/>
            </p:nvSpPr>
            <p:spPr>
              <a:xfrm>
                <a:off x="753164" y="8368987"/>
                <a:ext cx="169699" cy="173685"/>
              </a:xfrm>
              <a:prstGeom prst="ellipse">
                <a:avLst/>
              </a:prstGeom>
              <a:solidFill>
                <a:schemeClr val="accent2">
                  <a:lumMod val="60000"/>
                  <a:lumOff val="4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5</a:t>
                </a:r>
                <a:endParaRPr kumimoji="1" lang="en-US" altLang="ja-JP" sz="900" b="1" dirty="0">
                  <a:solidFill>
                    <a:schemeClr val="tx1">
                      <a:lumMod val="50000"/>
                      <a:lumOff val="50000"/>
                    </a:schemeClr>
                  </a:solidFill>
                </a:endParaRPr>
              </a:p>
            </p:txBody>
          </p:sp>
          <p:sp>
            <p:nvSpPr>
              <p:cNvPr id="102" name="円/楕円 101"/>
              <p:cNvSpPr/>
              <p:nvPr/>
            </p:nvSpPr>
            <p:spPr>
              <a:xfrm>
                <a:off x="1262853" y="8072133"/>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3" name="円/楕円 102"/>
              <p:cNvSpPr/>
              <p:nvPr/>
            </p:nvSpPr>
            <p:spPr>
              <a:xfrm>
                <a:off x="3363170" y="8134832"/>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4" name="円/楕円 103"/>
              <p:cNvSpPr/>
              <p:nvPr/>
            </p:nvSpPr>
            <p:spPr>
              <a:xfrm>
                <a:off x="3369264" y="7044443"/>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5" name="円/楕円 104"/>
              <p:cNvSpPr/>
              <p:nvPr/>
            </p:nvSpPr>
            <p:spPr>
              <a:xfrm>
                <a:off x="4966431" y="7596412"/>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6" name="円/楕円 105"/>
              <p:cNvSpPr/>
              <p:nvPr/>
            </p:nvSpPr>
            <p:spPr>
              <a:xfrm>
                <a:off x="5535061" y="8156389"/>
                <a:ext cx="169699" cy="173685"/>
              </a:xfrm>
              <a:prstGeom prst="ellipse">
                <a:avLst/>
              </a:prstGeom>
              <a:solidFill>
                <a:srgbClr val="FFFF00"/>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b="1" dirty="0">
                    <a:solidFill>
                      <a:schemeClr val="tx1">
                        <a:lumMod val="50000"/>
                        <a:lumOff val="50000"/>
                      </a:schemeClr>
                    </a:solidFill>
                  </a:rPr>
                  <a:t>3</a:t>
                </a:r>
              </a:p>
            </p:txBody>
          </p:sp>
          <p:sp>
            <p:nvSpPr>
              <p:cNvPr id="107" name="円/楕円 106"/>
              <p:cNvSpPr/>
              <p:nvPr/>
            </p:nvSpPr>
            <p:spPr>
              <a:xfrm>
                <a:off x="722683" y="7507819"/>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sp>
            <p:nvSpPr>
              <p:cNvPr id="108" name="円/楕円 107"/>
              <p:cNvSpPr/>
              <p:nvPr/>
            </p:nvSpPr>
            <p:spPr>
              <a:xfrm>
                <a:off x="858632" y="7280389"/>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sp>
            <p:nvSpPr>
              <p:cNvPr id="109" name="円/楕円 108"/>
              <p:cNvSpPr/>
              <p:nvPr/>
            </p:nvSpPr>
            <p:spPr>
              <a:xfrm>
                <a:off x="3030217" y="7396467"/>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sp>
            <p:nvSpPr>
              <p:cNvPr id="110" name="円/楕円 109"/>
              <p:cNvSpPr/>
              <p:nvPr/>
            </p:nvSpPr>
            <p:spPr>
              <a:xfrm>
                <a:off x="2735875" y="7917385"/>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1" name="円/楕円 110"/>
              <p:cNvSpPr/>
              <p:nvPr/>
            </p:nvSpPr>
            <p:spPr>
              <a:xfrm>
                <a:off x="3987919" y="7201591"/>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2" name="円/楕円 111"/>
              <p:cNvSpPr/>
              <p:nvPr/>
            </p:nvSpPr>
            <p:spPr>
              <a:xfrm>
                <a:off x="6230502" y="7590069"/>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3" name="円/楕円 112"/>
              <p:cNvSpPr/>
              <p:nvPr/>
            </p:nvSpPr>
            <p:spPr>
              <a:xfrm>
                <a:off x="1734252" y="7911039"/>
                <a:ext cx="169699" cy="173685"/>
              </a:xfrm>
              <a:prstGeom prst="ellipse">
                <a:avLst/>
              </a:prstGeom>
              <a:solidFill>
                <a:schemeClr val="accent2">
                  <a:lumMod val="40000"/>
                  <a:lumOff val="6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4</a:t>
                </a:r>
                <a:endParaRPr kumimoji="1" lang="en-US" altLang="ja-JP" sz="900" b="1" dirty="0">
                  <a:solidFill>
                    <a:schemeClr val="tx1">
                      <a:lumMod val="50000"/>
                      <a:lumOff val="50000"/>
                    </a:schemeClr>
                  </a:solidFill>
                </a:endParaRPr>
              </a:p>
            </p:txBody>
          </p:sp>
          <p:sp>
            <p:nvSpPr>
              <p:cNvPr id="114" name="円/楕円 113"/>
              <p:cNvSpPr/>
              <p:nvPr/>
            </p:nvSpPr>
            <p:spPr>
              <a:xfrm>
                <a:off x="4141408" y="8006797"/>
                <a:ext cx="169699" cy="173685"/>
              </a:xfrm>
              <a:prstGeom prst="ellipse">
                <a:avLst/>
              </a:prstGeom>
              <a:solidFill>
                <a:schemeClr val="accent2">
                  <a:lumMod val="60000"/>
                  <a:lumOff val="4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5</a:t>
                </a:r>
                <a:endParaRPr kumimoji="1" lang="en-US" altLang="ja-JP" sz="900" b="1" dirty="0">
                  <a:solidFill>
                    <a:schemeClr val="tx1">
                      <a:lumMod val="50000"/>
                      <a:lumOff val="50000"/>
                    </a:schemeClr>
                  </a:solidFill>
                </a:endParaRPr>
              </a:p>
            </p:txBody>
          </p:sp>
          <p:sp>
            <p:nvSpPr>
              <p:cNvPr id="115" name="円/楕円 114"/>
              <p:cNvSpPr/>
              <p:nvPr/>
            </p:nvSpPr>
            <p:spPr>
              <a:xfrm>
                <a:off x="5527478" y="6760295"/>
                <a:ext cx="169699" cy="173685"/>
              </a:xfrm>
              <a:prstGeom prst="ellipse">
                <a:avLst/>
              </a:prstGeom>
              <a:solidFill>
                <a:schemeClr val="accent2">
                  <a:lumMod val="60000"/>
                  <a:lumOff val="40000"/>
                </a:schemeClr>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5</a:t>
                </a:r>
                <a:endParaRPr kumimoji="1" lang="en-US" altLang="ja-JP" sz="900" b="1" dirty="0">
                  <a:solidFill>
                    <a:schemeClr val="tx1">
                      <a:lumMod val="50000"/>
                      <a:lumOff val="50000"/>
                    </a:schemeClr>
                  </a:solidFill>
                </a:endParaRPr>
              </a:p>
            </p:txBody>
          </p:sp>
        </p:grpSp>
        <p:sp>
          <p:nvSpPr>
            <p:cNvPr id="116" name="円/楕円 115"/>
            <p:cNvSpPr/>
            <p:nvPr/>
          </p:nvSpPr>
          <p:spPr>
            <a:xfrm>
              <a:off x="773367" y="7763754"/>
              <a:ext cx="169699" cy="173685"/>
            </a:xfrm>
            <a:prstGeom prst="ellipse">
              <a:avLst/>
            </a:prstGeom>
            <a:solidFill>
              <a:srgbClr val="99FF66"/>
            </a:solid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900" b="1" dirty="0">
                  <a:solidFill>
                    <a:schemeClr val="tx1">
                      <a:lumMod val="50000"/>
                      <a:lumOff val="50000"/>
                    </a:schemeClr>
                  </a:solidFill>
                </a:rPr>
                <a:t>2</a:t>
              </a:r>
              <a:endParaRPr kumimoji="1" lang="en-US" altLang="ja-JP" sz="900" b="1" dirty="0">
                <a:solidFill>
                  <a:schemeClr val="tx1">
                    <a:lumMod val="50000"/>
                    <a:lumOff val="50000"/>
                  </a:schemeClr>
                </a:solidFill>
              </a:endParaRPr>
            </a:p>
          </p:txBody>
        </p:sp>
      </p:grpSp>
      <p:sp>
        <p:nvSpPr>
          <p:cNvPr id="48" name="テキスト ボックス 47">
            <a:extLst>
              <a:ext uri="{FF2B5EF4-FFF2-40B4-BE49-F238E27FC236}">
                <a16:creationId xmlns:a16="http://schemas.microsoft.com/office/drawing/2014/main" id="{8022B1D9-E1FA-BC7D-06B6-7F0A4B726C97}"/>
              </a:ext>
            </a:extLst>
          </p:cNvPr>
          <p:cNvSpPr txBox="1"/>
          <p:nvPr/>
        </p:nvSpPr>
        <p:spPr>
          <a:xfrm>
            <a:off x="1700531" y="8584778"/>
            <a:ext cx="3513452" cy="461665"/>
          </a:xfrm>
          <a:prstGeom prst="rect">
            <a:avLst/>
          </a:prstGeom>
          <a:noFill/>
          <a:ln w="12700">
            <a:solidFill>
              <a:schemeClr val="tx1"/>
            </a:solidFill>
          </a:ln>
        </p:spPr>
        <p:txBody>
          <a:bodyPr wrap="square" rtlCol="0">
            <a:spAutoFit/>
          </a:bodyPr>
          <a:lstStyle/>
          <a:p>
            <a:r>
              <a:rPr lang="ja-JP" altLang="en-US" sz="1000" dirty="0"/>
              <a:t>ストレスチェックの結果に</a:t>
            </a:r>
            <a:r>
              <a:rPr kumimoji="1" lang="ja-JP" altLang="en-US" sz="1000" dirty="0"/>
              <a:t>ついて</a:t>
            </a:r>
            <a:r>
              <a:rPr lang="ja-JP" altLang="en-US" sz="1000" dirty="0"/>
              <a:t>の</a:t>
            </a:r>
            <a:r>
              <a:rPr kumimoji="1" lang="ja-JP" altLang="en-US" sz="1000" dirty="0"/>
              <a:t>お問い合わせやご相談は</a:t>
            </a:r>
            <a:endParaRPr kumimoji="1" lang="en-US" altLang="ja-JP" sz="1000" dirty="0"/>
          </a:p>
          <a:p>
            <a:r>
              <a:rPr lang="ja-JP" altLang="en-US" sz="1000" dirty="0"/>
              <a:t>　実施者　徳永京子まで　　　</a:t>
            </a:r>
            <a:r>
              <a:rPr lang="ja-JP" altLang="en-US" sz="1400" dirty="0"/>
              <a:t>✉</a:t>
            </a:r>
            <a:r>
              <a:rPr lang="ja-JP" altLang="en-US" sz="1000" dirty="0"/>
              <a:t>　</a:t>
            </a:r>
            <a:r>
              <a:rPr lang="en-US" altLang="ja-JP" sz="1000" dirty="0"/>
              <a:t>info@odoruhokenshi.net</a:t>
            </a:r>
            <a:endParaRPr kumimoji="1" lang="ja-JP" altLang="en-US" sz="1000" dirty="0">
              <a:solidFill>
                <a:srgbClr val="FF0000"/>
              </a:solidFill>
            </a:endParaRPr>
          </a:p>
        </p:txBody>
      </p:sp>
    </p:spTree>
    <p:extLst>
      <p:ext uri="{BB962C8B-B14F-4D97-AF65-F5344CB8AC3E}">
        <p14:creationId xmlns:p14="http://schemas.microsoft.com/office/powerpoint/2010/main" val="1149394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表 31"/>
          <p:cNvGraphicFramePr>
            <a:graphicFrameLocks noGrp="1"/>
          </p:cNvGraphicFramePr>
          <p:nvPr/>
        </p:nvGraphicFramePr>
        <p:xfrm>
          <a:off x="151898" y="1082133"/>
          <a:ext cx="6641416" cy="4963290"/>
        </p:xfrm>
        <a:graphic>
          <a:graphicData uri="http://schemas.openxmlformats.org/drawingml/2006/table">
            <a:tbl>
              <a:tblPr firstRow="1" bandRow="1">
                <a:tableStyleId>{E8B1032C-EA38-4F05-BA0D-38AFFFC7BED3}</a:tableStyleId>
              </a:tblPr>
              <a:tblGrid>
                <a:gridCol w="1660354">
                  <a:extLst>
                    <a:ext uri="{9D8B030D-6E8A-4147-A177-3AD203B41FA5}">
                      <a16:colId xmlns:a16="http://schemas.microsoft.com/office/drawing/2014/main" val="20000"/>
                    </a:ext>
                  </a:extLst>
                </a:gridCol>
                <a:gridCol w="1660354">
                  <a:extLst>
                    <a:ext uri="{9D8B030D-6E8A-4147-A177-3AD203B41FA5}">
                      <a16:colId xmlns:a16="http://schemas.microsoft.com/office/drawing/2014/main" val="20001"/>
                    </a:ext>
                  </a:extLst>
                </a:gridCol>
                <a:gridCol w="1660354">
                  <a:extLst>
                    <a:ext uri="{9D8B030D-6E8A-4147-A177-3AD203B41FA5}">
                      <a16:colId xmlns:a16="http://schemas.microsoft.com/office/drawing/2014/main" val="20002"/>
                    </a:ext>
                  </a:extLst>
                </a:gridCol>
                <a:gridCol w="1660354">
                  <a:extLst>
                    <a:ext uri="{9D8B030D-6E8A-4147-A177-3AD203B41FA5}">
                      <a16:colId xmlns:a16="http://schemas.microsoft.com/office/drawing/2014/main" val="20003"/>
                    </a:ext>
                  </a:extLst>
                </a:gridCol>
              </a:tblGrid>
              <a:tr h="1266329">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0000"/>
                  </a:ext>
                </a:extLst>
              </a:tr>
              <a:tr h="1306201">
                <a:tc>
                  <a:txBody>
                    <a:bodyPr/>
                    <a:lstStyle/>
                    <a:p>
                      <a:r>
                        <a:rPr lang="ja-JP" altLang="en-US" sz="800" dirty="0"/>
                        <a:t>規則正しい生活と睡眠はこころの健康には不可欠です。</a:t>
                      </a:r>
                      <a:endParaRPr lang="en-US" altLang="ja-JP" sz="800" dirty="0"/>
                    </a:p>
                    <a:p>
                      <a:r>
                        <a:rPr lang="ja-JP" altLang="en-US" sz="800" dirty="0"/>
                        <a:t>特に、脳が（心が）休養するためには、質の良い深い睡眠が必要です。</a:t>
                      </a:r>
                      <a:endParaRPr lang="en-US" altLang="ja-JP" sz="800" dirty="0"/>
                    </a:p>
                    <a:p>
                      <a:r>
                        <a:rPr lang="ja-JP" altLang="en-US" sz="800" dirty="0"/>
                        <a:t>４時間以下の睡眠が５日以上続くと、うつ症状が出やすくなり、心筋梗塞のリスクが高くなるというデータもあります。できれば、</a:t>
                      </a:r>
                      <a:r>
                        <a:rPr lang="en-US" altLang="ja-JP" sz="800" dirty="0"/>
                        <a:t>6</a:t>
                      </a:r>
                      <a:r>
                        <a:rPr lang="ja-JP" altLang="en-US" sz="800" dirty="0"/>
                        <a:t>～</a:t>
                      </a:r>
                      <a:r>
                        <a:rPr lang="en-US" altLang="ja-JP" sz="800" dirty="0"/>
                        <a:t>7</a:t>
                      </a:r>
                      <a:r>
                        <a:rPr lang="ja-JP" altLang="en-US" sz="800" dirty="0"/>
                        <a:t>時間は眠るようにしましょう。</a:t>
                      </a:r>
                      <a:endParaRPr lang="en-US" altLang="ja-JP" sz="800" dirty="0"/>
                    </a:p>
                    <a:p>
                      <a:endParaRPr lang="en-US" altLang="ja-JP" sz="800" dirty="0"/>
                    </a:p>
                  </a:txBody>
                  <a:tcPr/>
                </a:tc>
                <a:tc>
                  <a:txBody>
                    <a:bodyPr/>
                    <a:lstStyle/>
                    <a:p>
                      <a:r>
                        <a:rPr lang="ja-JP" altLang="en-US" sz="800" dirty="0"/>
                        <a:t>こころの元気物質セロトニンをつくる肉や魚などタンパク質をしっかり食べましょう。</a:t>
                      </a:r>
                      <a:endParaRPr lang="en-US" altLang="ja-JP" sz="800" dirty="0"/>
                    </a:p>
                    <a:p>
                      <a:r>
                        <a:rPr lang="ja-JP" altLang="en-US" sz="800" dirty="0"/>
                        <a:t>男性ホルモンの減少、女性ホルモンの減少により、うつ症状が出やすくなるので、男性は「精」がつく食べ物（肉、にんにく、うなぎ、たまごなど）　女性は心の安定をつくる食べ物（キャベツ、かぼちゃ、大豆、ザクロなど）を食べましょう。</a:t>
                      </a:r>
                    </a:p>
                  </a:txBody>
                  <a:tcPr/>
                </a:tc>
                <a:tc>
                  <a:txBody>
                    <a:bodyPr/>
                    <a:lstStyle/>
                    <a:p>
                      <a:r>
                        <a:rPr lang="ja-JP" altLang="en-US" sz="800" dirty="0"/>
                        <a:t>適度な運動はストレス発散に有効です。また、リズミカルな有酸素運動は、セロトニンの生成を活発にする効果があります。</a:t>
                      </a:r>
                      <a:endParaRPr lang="en-US" altLang="ja-JP" sz="800" dirty="0"/>
                    </a:p>
                    <a:p>
                      <a:r>
                        <a:rPr lang="ja-JP" altLang="en-US" sz="800" dirty="0"/>
                        <a:t>ウォーキングや、ゆっくりペースのジョギング、リズム体操、ゆるやかなストレッチなどが効果的です。</a:t>
                      </a:r>
                      <a:endParaRPr lang="en-US" altLang="ja-JP" sz="800" dirty="0"/>
                    </a:p>
                    <a:p>
                      <a:r>
                        <a:rPr lang="ja-JP" altLang="en-US" sz="800" dirty="0"/>
                        <a:t>１日３０分程度（細切れでも可）、週３日程度は運動を取り入れましょう。</a:t>
                      </a:r>
                      <a:endParaRPr lang="en-US" altLang="ja-JP" sz="800" dirty="0"/>
                    </a:p>
                    <a:p>
                      <a:endParaRPr kumimoji="1" lang="ja-JP" altLang="en-US" sz="900" dirty="0"/>
                    </a:p>
                  </a:txBody>
                  <a:tcPr/>
                </a:tc>
                <a:tc>
                  <a:txBody>
                    <a:bodyPr/>
                    <a:lstStyle/>
                    <a:p>
                      <a:r>
                        <a:rPr lang="ja-JP" altLang="en-US" sz="800" dirty="0"/>
                        <a:t>温泉にゆっくりつかると、心身の緊張がほぐれて、セロトニンの分泌がさかんになります。また、体温があがり、ぐっすり眠れます。</a:t>
                      </a:r>
                      <a:endParaRPr lang="en-US" altLang="ja-JP" sz="800" dirty="0"/>
                    </a:p>
                    <a:p>
                      <a:r>
                        <a:rPr lang="ja-JP" altLang="en-US" sz="800" dirty="0"/>
                        <a:t>入浴時は、湯船につかり、１日の疲れをいやしましょう。</a:t>
                      </a:r>
                      <a:endParaRPr lang="en-US" altLang="ja-JP" sz="800" dirty="0"/>
                    </a:p>
                    <a:p>
                      <a:r>
                        <a:rPr lang="ja-JP" altLang="en-US" sz="800" dirty="0"/>
                        <a:t>好きな香りの入浴剤やアロマオイルを入れるのも効果的です。</a:t>
                      </a:r>
                    </a:p>
                    <a:p>
                      <a:endParaRPr kumimoji="1" lang="ja-JP" altLang="en-US" sz="900" dirty="0"/>
                    </a:p>
                  </a:txBody>
                  <a:tcPr/>
                </a:tc>
                <a:extLst>
                  <a:ext uri="{0D108BD9-81ED-4DB2-BD59-A6C34878D82A}">
                    <a16:rowId xmlns:a16="http://schemas.microsoft.com/office/drawing/2014/main" val="10001"/>
                  </a:ext>
                </a:extLst>
              </a:tr>
              <a:tr h="1060441">
                <a:tc>
                  <a:txBody>
                    <a:bodyPr/>
                    <a:lstStyle/>
                    <a:p>
                      <a:endParaRPr kumimoji="1" lang="ja-JP" altLang="en-US"/>
                    </a:p>
                  </a:txBody>
                  <a:tcPr/>
                </a:tc>
                <a:tc>
                  <a:txBody>
                    <a:bodyPr/>
                    <a:lstStyle/>
                    <a:p>
                      <a:endParaRPr kumimoji="1" lang="ja-JP" altLang="en-US" dirty="0"/>
                    </a:p>
                  </a:txBody>
                  <a:tcPr/>
                </a:tc>
                <a:tc>
                  <a:txBody>
                    <a:bodyPr/>
                    <a:lstStyle/>
                    <a:p>
                      <a:endParaRPr kumimoji="1" lang="ja-JP" altLang="en-US"/>
                    </a:p>
                  </a:txBody>
                  <a:tcPr/>
                </a:tc>
                <a:tc>
                  <a:txBody>
                    <a:bodyPr/>
                    <a:lstStyle/>
                    <a:p>
                      <a:endParaRPr kumimoji="1" lang="ja-JP" altLang="en-US"/>
                    </a:p>
                  </a:txBody>
                  <a:tcPr/>
                </a:tc>
                <a:extLst>
                  <a:ext uri="{0D108BD9-81ED-4DB2-BD59-A6C34878D82A}">
                    <a16:rowId xmlns:a16="http://schemas.microsoft.com/office/drawing/2014/main" val="10002"/>
                  </a:ext>
                </a:extLst>
              </a:tr>
              <a:tr h="1266329">
                <a:tc>
                  <a:txBody>
                    <a:bodyPr/>
                    <a:lstStyle/>
                    <a:p>
                      <a:r>
                        <a:rPr lang="ja-JP" altLang="en-US" sz="800" dirty="0"/>
                        <a:t>笑うと、ストレス物質やがん細胞を食べるナチュラルキラー細胞が増えます。１日１回は大笑いをしましょう。（落語や漫才、新喜劇など）</a:t>
                      </a:r>
                      <a:endParaRPr lang="en-US" altLang="ja-JP" sz="800" dirty="0"/>
                    </a:p>
                    <a:p>
                      <a:r>
                        <a:rPr lang="ja-JP" altLang="en-US" sz="800" dirty="0"/>
                        <a:t>つくり笑顔でも効果があるので、朝のひげそりや、化粧をするときに、鏡の前で、にっこりと笑う練習をしてみましょう。</a:t>
                      </a:r>
                      <a:endParaRPr lang="en-US" altLang="ja-JP" sz="800" dirty="0"/>
                    </a:p>
                  </a:txBody>
                  <a:tcPr/>
                </a:tc>
                <a:tc>
                  <a:txBody>
                    <a:bodyPr/>
                    <a:lstStyle/>
                    <a:p>
                      <a:r>
                        <a:rPr lang="ja-JP" altLang="en-US" sz="800" dirty="0"/>
                        <a:t>イラだち、不安、悲しみ、寂しさなどを感じたときに、「別の見方、考え方はないかな？」と探すようにしましょう。心が柔軟になります。また、寝る時、布団に入ったら、１日がんばった自分をいたわり、ほめてあげるようにしましょう。（反省をするのは心の元気をなくしてしまいます。寝る前はやめましょう。）</a:t>
                      </a:r>
                      <a:endParaRPr lang="en-US" altLang="ja-JP" sz="800" dirty="0"/>
                    </a:p>
                  </a:txBody>
                  <a:tcPr/>
                </a:tc>
                <a:tc>
                  <a:txBody>
                    <a:bodyPr/>
                    <a:lstStyle/>
                    <a:p>
                      <a:r>
                        <a:rPr lang="ja-JP" altLang="en-US" sz="800" dirty="0"/>
                        <a:t>１日３分で気持ちを切り替え、脳を休息させるのに効果的なマインドフルネスを取り入れましょう。いすに座って、からだの緊張をゆるめて、自分の呼吸に集中し、心の中で「鼻から空気が入ってきた、おなかがふくらんだ・・・」と自分の呼吸を実況中継します。</a:t>
                      </a:r>
                      <a:endParaRPr lang="en-US" altLang="ja-JP" sz="800" dirty="0"/>
                    </a:p>
                    <a:p>
                      <a:r>
                        <a:rPr lang="ja-JP" altLang="en-US" sz="800" dirty="0"/>
                        <a:t>継続することで、気持ちが安定し、血圧の低下などの効果があります。</a:t>
                      </a:r>
                      <a:endParaRPr lang="en-US" altLang="ja-JP" sz="800" dirty="0"/>
                    </a:p>
                  </a:txBody>
                  <a:tcPr/>
                </a:tc>
                <a:tc>
                  <a:txBody>
                    <a:bodyPr/>
                    <a:lstStyle/>
                    <a:p>
                      <a:r>
                        <a:rPr lang="ja-JP" altLang="en-US" sz="800" dirty="0"/>
                        <a:t>ひとりで悩みを抱えこんでしまうと物事を悪い方にばかり考えてしまったり、自分のことを責めてしまいます。　さらに、閉じこもりがちになると、孤立し、自分を追い詰めてしまいます。誰かに話を聞いてもらいましょう。話すことは手放すことにつながります。</a:t>
                      </a:r>
                      <a:endParaRPr lang="en-US" altLang="ja-JP" sz="800" dirty="0"/>
                    </a:p>
                    <a:p>
                      <a:endParaRPr kumimoji="1" lang="ja-JP" altLang="en-US" sz="900" dirty="0"/>
                    </a:p>
                  </a:txBody>
                  <a:tcPr/>
                </a:tc>
                <a:extLst>
                  <a:ext uri="{0D108BD9-81ED-4DB2-BD59-A6C34878D82A}">
                    <a16:rowId xmlns:a16="http://schemas.microsoft.com/office/drawing/2014/main" val="10003"/>
                  </a:ext>
                </a:extLst>
              </a:tr>
            </a:tbl>
          </a:graphicData>
        </a:graphic>
      </p:graphicFrame>
      <p:sp>
        <p:nvSpPr>
          <p:cNvPr id="3" name="テキスト ボックス 2"/>
          <p:cNvSpPr txBox="1"/>
          <p:nvPr/>
        </p:nvSpPr>
        <p:spPr>
          <a:xfrm>
            <a:off x="1751104" y="169335"/>
            <a:ext cx="3334567" cy="338554"/>
          </a:xfrm>
          <a:prstGeom prst="rect">
            <a:avLst/>
          </a:prstGeom>
          <a:solidFill>
            <a:srgbClr val="3399FF"/>
          </a:solidFill>
        </p:spPr>
        <p:txBody>
          <a:bodyPr wrap="none" rtlCol="0">
            <a:spAutoFit/>
          </a:bodyPr>
          <a:lstStyle/>
          <a:p>
            <a:r>
              <a:rPr lang="ja-JP" altLang="en-US" sz="1600" dirty="0">
                <a:solidFill>
                  <a:schemeClr val="bg1"/>
                </a:solidFill>
              </a:rPr>
              <a:t>日常生活でできるセルフケアのヒント</a:t>
            </a:r>
            <a:endParaRPr lang="en-US" altLang="ja-JP" sz="1600" dirty="0">
              <a:solidFill>
                <a:schemeClr val="bg1"/>
              </a:solidFill>
            </a:endParaRPr>
          </a:p>
        </p:txBody>
      </p:sp>
      <p:pic>
        <p:nvPicPr>
          <p:cNvPr id="101"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49" y="1232478"/>
            <a:ext cx="1468680" cy="93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461" y="3719454"/>
            <a:ext cx="844139" cy="896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6149" y="1232478"/>
            <a:ext cx="1067154" cy="1006977"/>
          </a:xfrm>
          <a:prstGeom prst="rect">
            <a:avLst/>
          </a:prstGeom>
        </p:spPr>
      </p:pic>
      <p:pic>
        <p:nvPicPr>
          <p:cNvPr id="2054" name="図 20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877" y="3779912"/>
            <a:ext cx="1114423" cy="896814"/>
          </a:xfrm>
          <a:prstGeom prst="rect">
            <a:avLst/>
          </a:prstGeom>
        </p:spPr>
      </p:pic>
      <p:pic>
        <p:nvPicPr>
          <p:cNvPr id="2057" name="図 205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1032" y="1245838"/>
            <a:ext cx="1326104" cy="919635"/>
          </a:xfrm>
          <a:prstGeom prst="rect">
            <a:avLst/>
          </a:prstGeom>
        </p:spPr>
      </p:pic>
      <p:grpSp>
        <p:nvGrpSpPr>
          <p:cNvPr id="59" name="グループ化 58"/>
          <p:cNvGrpSpPr/>
          <p:nvPr/>
        </p:nvGrpSpPr>
        <p:grpSpPr>
          <a:xfrm>
            <a:off x="1828791" y="1071399"/>
            <a:ext cx="1706950" cy="1340776"/>
            <a:chOff x="192912" y="658727"/>
            <a:chExt cx="8330617" cy="6891535"/>
          </a:xfrm>
        </p:grpSpPr>
        <p:pic>
          <p:nvPicPr>
            <p:cNvPr id="60" name="Picture 2" descr="https://image.jimcdn.com/app/cms/image/transf/none/path/s57de9c399a83f237/image/i86a7d18caf58ed4b/version/1435888233/imag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93939" y="3326948"/>
              <a:ext cx="1604980" cy="1381771"/>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4" descr="http://www.pictcan.com/wp-content/uploads/item-002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57194" y="5117596"/>
              <a:ext cx="1379563" cy="1379563"/>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6" descr="クリックすると新しいウィンドウで開きます"/>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05190" y="3896039"/>
              <a:ext cx="1225213" cy="1091367"/>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8" descr="クリックすると新しいウィンドウで開きます"/>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845719">
              <a:off x="1475512" y="3961944"/>
              <a:ext cx="2117260" cy="76221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0" descr="http://2.bp.blogspot.com/-EK3TQtWVVWc/Ur1GY-VYotI/AAAAAAAAcc4/izasAB20QEo/s800/yamaimo.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74890" y="5234585"/>
              <a:ext cx="1066861" cy="988918"/>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2" descr="クリックすると新しいウィンドウで開きます"/>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051264" y="5213938"/>
              <a:ext cx="1089062" cy="96654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6" descr="https://sozai-good.com/wp-content/uploads/2014/05/ff5cd018fb0f146a9fd9ce4df5cc63ba.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477841" y="2933241"/>
              <a:ext cx="1207414" cy="120741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0" descr="http://01.gatag.net/img/201508/01l/gatag-00012823.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426833" y="1673572"/>
              <a:ext cx="1372651" cy="1306968"/>
            </a:xfrm>
            <a:prstGeom prst="rect">
              <a:avLst/>
            </a:prstGeom>
            <a:noFill/>
            <a:extLst>
              <a:ext uri="{909E8E84-426E-40DD-AFC4-6F175D3DCCD1}">
                <a14:hiddenFill xmlns:a14="http://schemas.microsoft.com/office/drawing/2010/main">
                  <a:solidFill>
                    <a:srgbClr val="FFFFFF"/>
                  </a:solidFill>
                </a14:hiddenFill>
              </a:ext>
            </a:extLst>
          </p:spPr>
        </p:pic>
        <p:sp>
          <p:nvSpPr>
            <p:cNvPr id="70" name="円/楕円 69"/>
            <p:cNvSpPr/>
            <p:nvPr/>
          </p:nvSpPr>
          <p:spPr>
            <a:xfrm>
              <a:off x="2477841" y="1117821"/>
              <a:ext cx="3629409" cy="3569535"/>
            </a:xfrm>
            <a:prstGeom prst="ellipse">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円/楕円 70"/>
            <p:cNvSpPr/>
            <p:nvPr/>
          </p:nvSpPr>
          <p:spPr>
            <a:xfrm>
              <a:off x="901201" y="3098199"/>
              <a:ext cx="3724989" cy="3456343"/>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円/楕円 71"/>
            <p:cNvSpPr/>
            <p:nvPr/>
          </p:nvSpPr>
          <p:spPr>
            <a:xfrm>
              <a:off x="3860065" y="3150968"/>
              <a:ext cx="3799125" cy="3476382"/>
            </a:xfrm>
            <a:prstGeom prst="ellipse">
              <a:avLst/>
            </a:prstGeom>
            <a:no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3" name="Picture 22" descr="クリックすると新しいウィンドウで開きます"/>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19659392">
              <a:off x="2778622" y="1829718"/>
              <a:ext cx="1453770" cy="930413"/>
            </a:xfrm>
            <a:prstGeom prst="rect">
              <a:avLst/>
            </a:prstGeom>
            <a:noFill/>
            <a:extLst>
              <a:ext uri="{909E8E84-426E-40DD-AFC4-6F175D3DCCD1}">
                <a14:hiddenFill xmlns:a14="http://schemas.microsoft.com/office/drawing/2010/main">
                  <a:solidFill>
                    <a:srgbClr val="FFFFFF"/>
                  </a:solidFill>
                </a14:hiddenFill>
              </a:ext>
            </a:extLst>
          </p:spPr>
        </p:pic>
        <p:pic>
          <p:nvPicPr>
            <p:cNvPr id="74" name="図 73"/>
            <p:cNvPicPr>
              <a:picLocks noChangeAspect="1"/>
            </p:cNvPicPr>
            <p:nvPr/>
          </p:nvPicPr>
          <p:blipFill>
            <a:blip r:embed="rId16"/>
            <a:stretch>
              <a:fillRect/>
            </a:stretch>
          </p:blipFill>
          <p:spPr>
            <a:xfrm rot="3994631">
              <a:off x="4891246" y="4467265"/>
              <a:ext cx="994200" cy="1136229"/>
            </a:xfrm>
            <a:prstGeom prst="rect">
              <a:avLst/>
            </a:prstGeom>
          </p:spPr>
        </p:pic>
        <p:sp>
          <p:nvSpPr>
            <p:cNvPr id="76" name="テキスト ボックス 75"/>
            <p:cNvSpPr txBox="1"/>
            <p:nvPr/>
          </p:nvSpPr>
          <p:spPr>
            <a:xfrm>
              <a:off x="1178804" y="658727"/>
              <a:ext cx="6808519" cy="1253873"/>
            </a:xfrm>
            <a:prstGeom prst="rect">
              <a:avLst/>
            </a:prstGeom>
            <a:noFill/>
          </p:spPr>
          <p:txBody>
            <a:bodyPr wrap="square" rtlCol="0">
              <a:spAutoFit/>
            </a:bodyPr>
            <a:lstStyle/>
            <a:p>
              <a:r>
                <a:rPr lang="ja-JP" altLang="en-US" sz="900" b="1" dirty="0">
                  <a:solidFill>
                    <a:srgbClr val="FF0000"/>
                  </a:solidFill>
                </a:rPr>
                <a:t>　　</a:t>
              </a:r>
              <a:r>
                <a:rPr kumimoji="1" lang="ja-JP" altLang="en-US" sz="800" dirty="0">
                  <a:solidFill>
                    <a:srgbClr val="FF0000"/>
                  </a:solidFill>
                </a:rPr>
                <a:t>セロトニンを増やす</a:t>
              </a:r>
            </a:p>
          </p:txBody>
        </p:sp>
        <p:sp>
          <p:nvSpPr>
            <p:cNvPr id="78" name="テキスト ボックス 77"/>
            <p:cNvSpPr txBox="1"/>
            <p:nvPr/>
          </p:nvSpPr>
          <p:spPr>
            <a:xfrm>
              <a:off x="192912" y="5711246"/>
              <a:ext cx="3854092" cy="1839016"/>
            </a:xfrm>
            <a:prstGeom prst="rect">
              <a:avLst/>
            </a:prstGeom>
            <a:noFill/>
          </p:spPr>
          <p:txBody>
            <a:bodyPr wrap="none" rtlCol="0">
              <a:spAutoFit/>
            </a:bodyPr>
            <a:lstStyle/>
            <a:p>
              <a:r>
                <a:rPr lang="ja-JP" altLang="en-US" sz="800" dirty="0">
                  <a:solidFill>
                    <a:srgbClr val="FF0000"/>
                  </a:solidFill>
                </a:rPr>
                <a:t>男性ホルモン</a:t>
              </a:r>
              <a:endParaRPr lang="en-US" altLang="ja-JP" sz="800" dirty="0">
                <a:solidFill>
                  <a:srgbClr val="FF0000"/>
                </a:solidFill>
              </a:endParaRPr>
            </a:p>
            <a:p>
              <a:r>
                <a:rPr kumimoji="1" lang="ja-JP" altLang="en-US" sz="800" dirty="0">
                  <a:solidFill>
                    <a:srgbClr val="FF0000"/>
                  </a:solidFill>
                </a:rPr>
                <a:t>を増やす</a:t>
              </a:r>
            </a:p>
          </p:txBody>
        </p:sp>
        <p:sp>
          <p:nvSpPr>
            <p:cNvPr id="79" name="テキスト ボックス 78"/>
            <p:cNvSpPr txBox="1"/>
            <p:nvPr/>
          </p:nvSpPr>
          <p:spPr>
            <a:xfrm>
              <a:off x="4669436" y="5635036"/>
              <a:ext cx="3854093" cy="1839016"/>
            </a:xfrm>
            <a:prstGeom prst="rect">
              <a:avLst/>
            </a:prstGeom>
            <a:noFill/>
          </p:spPr>
          <p:txBody>
            <a:bodyPr wrap="none" rtlCol="0">
              <a:spAutoFit/>
            </a:bodyPr>
            <a:lstStyle/>
            <a:p>
              <a:r>
                <a:rPr lang="ja-JP" altLang="en-US" sz="800" dirty="0">
                  <a:solidFill>
                    <a:srgbClr val="FF0000"/>
                  </a:solidFill>
                </a:rPr>
                <a:t>女性ホルモン</a:t>
              </a:r>
              <a:endParaRPr lang="en-US" altLang="ja-JP" sz="800" dirty="0">
                <a:solidFill>
                  <a:srgbClr val="FF0000"/>
                </a:solidFill>
              </a:endParaRPr>
            </a:p>
            <a:p>
              <a:r>
                <a:rPr kumimoji="1" lang="ja-JP" altLang="en-US" sz="800" dirty="0">
                  <a:solidFill>
                    <a:srgbClr val="FF0000"/>
                  </a:solidFill>
                </a:rPr>
                <a:t>を増やす</a:t>
              </a:r>
            </a:p>
          </p:txBody>
        </p:sp>
      </p:grpSp>
      <p:pic>
        <p:nvPicPr>
          <p:cNvPr id="80" name="図 79"/>
          <p:cNvPicPr>
            <a:picLocks noChangeAspect="1"/>
          </p:cNvPicPr>
          <p:nvPr/>
        </p:nvPicPr>
        <p:blipFill>
          <a:blip r:embed="rId17">
            <a:clrChange>
              <a:clrFrom>
                <a:srgbClr val="FFFFFF"/>
              </a:clrFrom>
              <a:clrTo>
                <a:srgbClr val="FFFFFF">
                  <a:alpha val="0"/>
                </a:srgbClr>
              </a:clrTo>
            </a:clrChange>
          </a:blip>
          <a:stretch>
            <a:fillRect/>
          </a:stretch>
        </p:blipFill>
        <p:spPr>
          <a:xfrm>
            <a:off x="3876582" y="3693124"/>
            <a:ext cx="826287" cy="1012491"/>
          </a:xfrm>
          <a:prstGeom prst="rect">
            <a:avLst/>
          </a:prstGeom>
        </p:spPr>
      </p:pic>
      <p:pic>
        <p:nvPicPr>
          <p:cNvPr id="2" name="図 1"/>
          <p:cNvPicPr>
            <a:picLocks noChangeAspect="1"/>
          </p:cNvPicPr>
          <p:nvPr/>
        </p:nvPicPr>
        <p:blipFill>
          <a:blip r:embed="rId18">
            <a:clrChange>
              <a:clrFrom>
                <a:srgbClr val="FFFFFF"/>
              </a:clrFrom>
              <a:clrTo>
                <a:srgbClr val="FFFFFF">
                  <a:alpha val="0"/>
                </a:srgbClr>
              </a:clrTo>
            </a:clrChange>
          </a:blip>
          <a:stretch>
            <a:fillRect/>
          </a:stretch>
        </p:blipFill>
        <p:spPr>
          <a:xfrm>
            <a:off x="5139048" y="3748989"/>
            <a:ext cx="483668" cy="927737"/>
          </a:xfrm>
          <a:prstGeom prst="rect">
            <a:avLst/>
          </a:prstGeom>
        </p:spPr>
      </p:pic>
      <p:pic>
        <p:nvPicPr>
          <p:cNvPr id="5" name="図 4"/>
          <p:cNvPicPr>
            <a:picLocks noChangeAspect="1"/>
          </p:cNvPicPr>
          <p:nvPr/>
        </p:nvPicPr>
        <p:blipFill>
          <a:blip r:embed="rId19">
            <a:clrChange>
              <a:clrFrom>
                <a:srgbClr val="FFFFFF"/>
              </a:clrFrom>
              <a:clrTo>
                <a:srgbClr val="FFFFFF">
                  <a:alpha val="0"/>
                </a:srgbClr>
              </a:clrTo>
            </a:clrChange>
          </a:blip>
          <a:stretch>
            <a:fillRect/>
          </a:stretch>
        </p:blipFill>
        <p:spPr>
          <a:xfrm>
            <a:off x="5540851" y="3619935"/>
            <a:ext cx="1261670" cy="1095851"/>
          </a:xfrm>
          <a:prstGeom prst="rect">
            <a:avLst/>
          </a:prstGeom>
        </p:spPr>
      </p:pic>
      <p:sp>
        <p:nvSpPr>
          <p:cNvPr id="82" name="テキスト ボックス 81"/>
          <p:cNvSpPr txBox="1"/>
          <p:nvPr/>
        </p:nvSpPr>
        <p:spPr>
          <a:xfrm>
            <a:off x="295912" y="594956"/>
            <a:ext cx="6479659" cy="400110"/>
          </a:xfrm>
          <a:prstGeom prst="rect">
            <a:avLst/>
          </a:prstGeom>
          <a:noFill/>
        </p:spPr>
        <p:txBody>
          <a:bodyPr wrap="none" rtlCol="0">
            <a:spAutoFit/>
          </a:bodyPr>
          <a:lstStyle/>
          <a:p>
            <a:r>
              <a:rPr kumimoji="1" lang="ja-JP" altLang="en-US" sz="1000" dirty="0"/>
              <a:t>ストレスは日々のメンテナンスで、対処することができます。　自分に合った方法を取り入れて、ストレスに対処する力を</a:t>
            </a:r>
            <a:endParaRPr kumimoji="1" lang="en-US" altLang="ja-JP" sz="1000" dirty="0"/>
          </a:p>
          <a:p>
            <a:r>
              <a:rPr lang="ja-JP" altLang="en-US" sz="1000" dirty="0"/>
              <a:t>身につけましょう。</a:t>
            </a:r>
            <a:endParaRPr lang="en-US" altLang="ja-JP" sz="1000" dirty="0"/>
          </a:p>
        </p:txBody>
      </p:sp>
      <p:sp>
        <p:nvSpPr>
          <p:cNvPr id="83" name="テキスト ボックス 82"/>
          <p:cNvSpPr txBox="1"/>
          <p:nvPr/>
        </p:nvSpPr>
        <p:spPr>
          <a:xfrm>
            <a:off x="1870798" y="6186930"/>
            <a:ext cx="3110147" cy="338554"/>
          </a:xfrm>
          <a:prstGeom prst="rect">
            <a:avLst/>
          </a:prstGeom>
          <a:solidFill>
            <a:srgbClr val="3399FF"/>
          </a:solidFill>
        </p:spPr>
        <p:txBody>
          <a:bodyPr wrap="none" rtlCol="0">
            <a:spAutoFit/>
          </a:bodyPr>
          <a:lstStyle/>
          <a:p>
            <a:r>
              <a:rPr lang="ja-JP" altLang="en-US" sz="1600" dirty="0">
                <a:solidFill>
                  <a:schemeClr val="bg1"/>
                </a:solidFill>
              </a:rPr>
              <a:t>ストレスチェック後の対応について</a:t>
            </a:r>
            <a:endParaRPr lang="en-US" altLang="ja-JP" sz="1600" dirty="0">
              <a:solidFill>
                <a:schemeClr val="bg1"/>
              </a:solidFill>
            </a:endParaRPr>
          </a:p>
        </p:txBody>
      </p:sp>
      <p:sp>
        <p:nvSpPr>
          <p:cNvPr id="33" name="正方形/長方形 32"/>
          <p:cNvSpPr/>
          <p:nvPr/>
        </p:nvSpPr>
        <p:spPr>
          <a:xfrm>
            <a:off x="3538430" y="6670246"/>
            <a:ext cx="3218961" cy="846386"/>
          </a:xfrm>
          <a:prstGeom prst="rect">
            <a:avLst/>
          </a:prstGeom>
        </p:spPr>
        <p:txBody>
          <a:bodyPr wrap="square">
            <a:spAutoFit/>
          </a:bodyPr>
          <a:lstStyle/>
          <a:p>
            <a:r>
              <a:rPr lang="ja-JP" altLang="en-US" sz="1000" b="1" dirty="0"/>
              <a:t>【医師による面接指導について】</a:t>
            </a:r>
          </a:p>
          <a:p>
            <a:r>
              <a:rPr lang="ja-JP" altLang="en-US" sz="1000" dirty="0"/>
              <a:t>・あなたが抱えているストレスについてお話を伺います。</a:t>
            </a:r>
          </a:p>
          <a:p>
            <a:r>
              <a:rPr lang="ja-JP" altLang="en-US" sz="1000" dirty="0"/>
              <a:t>・お話を聞きながら、問題点を整理し、必要に応じて、</a:t>
            </a:r>
            <a:endParaRPr lang="en-US" altLang="ja-JP" sz="1000" dirty="0"/>
          </a:p>
          <a:p>
            <a:r>
              <a:rPr lang="ja-JP" altLang="en-US" sz="1000" dirty="0"/>
              <a:t>　就業上の措置に関する意見書を書くことができます。</a:t>
            </a:r>
            <a:endParaRPr lang="en-US" altLang="ja-JP" sz="1000" dirty="0"/>
          </a:p>
          <a:p>
            <a:r>
              <a:rPr lang="ja-JP" altLang="en-US" sz="900" dirty="0"/>
              <a:t>　</a:t>
            </a:r>
            <a:r>
              <a:rPr lang="ja-JP" altLang="en-US" sz="900" b="1" dirty="0"/>
              <a:t>（ストレスチェックの結果を会社に開示することが必要です。）</a:t>
            </a:r>
          </a:p>
        </p:txBody>
      </p:sp>
      <p:sp>
        <p:nvSpPr>
          <p:cNvPr id="84" name="正方形/長方形 83"/>
          <p:cNvSpPr/>
          <p:nvPr/>
        </p:nvSpPr>
        <p:spPr>
          <a:xfrm>
            <a:off x="3535741" y="7564128"/>
            <a:ext cx="3302223" cy="861774"/>
          </a:xfrm>
          <a:prstGeom prst="rect">
            <a:avLst/>
          </a:prstGeom>
        </p:spPr>
        <p:txBody>
          <a:bodyPr wrap="square">
            <a:spAutoFit/>
          </a:bodyPr>
          <a:lstStyle/>
          <a:p>
            <a:r>
              <a:rPr lang="ja-JP" altLang="en-US" sz="1000" b="1" dirty="0"/>
              <a:t>【実施者（保健師）による面談について】</a:t>
            </a:r>
          </a:p>
          <a:p>
            <a:r>
              <a:rPr lang="ja-JP" altLang="en-US" sz="1000" dirty="0"/>
              <a:t>・事業主に結果を開示することなく、 お話を伺うことができ</a:t>
            </a:r>
            <a:endParaRPr lang="en-US" altLang="ja-JP" sz="1000" dirty="0"/>
          </a:p>
          <a:p>
            <a:r>
              <a:rPr lang="en-US" altLang="ja-JP" sz="1000" dirty="0"/>
              <a:t>  </a:t>
            </a:r>
            <a:r>
              <a:rPr lang="ja-JP" altLang="en-US" sz="1000" dirty="0"/>
              <a:t>ます。ご本人の同意がない限り、話した内容についても</a:t>
            </a:r>
            <a:endParaRPr lang="en-US" altLang="ja-JP" sz="1000" dirty="0"/>
          </a:p>
          <a:p>
            <a:r>
              <a:rPr lang="en-US" altLang="ja-JP" sz="1000" dirty="0"/>
              <a:t>  </a:t>
            </a:r>
            <a:r>
              <a:rPr lang="ja-JP" altLang="en-US" sz="1000" dirty="0"/>
              <a:t>事業主には伝えませんが、会社の配慮が必要と判断した</a:t>
            </a:r>
            <a:endParaRPr lang="en-US" altLang="ja-JP" sz="1000" dirty="0"/>
          </a:p>
          <a:p>
            <a:r>
              <a:rPr lang="ja-JP" altLang="en-US" sz="1000" dirty="0"/>
              <a:t>　場合は医師の面接をお勧めします。</a:t>
            </a:r>
            <a:endParaRPr lang="en-US" altLang="ja-JP" sz="1000" dirty="0"/>
          </a:p>
        </p:txBody>
      </p:sp>
      <p:sp>
        <p:nvSpPr>
          <p:cNvPr id="34" name="角丸四角形 33"/>
          <p:cNvSpPr/>
          <p:nvPr/>
        </p:nvSpPr>
        <p:spPr>
          <a:xfrm>
            <a:off x="3396261" y="6629431"/>
            <a:ext cx="3346498" cy="1848758"/>
          </a:xfrm>
          <a:prstGeom prst="roundRect">
            <a:avLst/>
          </a:prstGeom>
          <a:noFill/>
          <a:ln>
            <a:solidFill>
              <a:srgbClr val="0066FF"/>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60592F7F-6E62-4D4B-A4C3-EC079C478E67}"/>
              </a:ext>
            </a:extLst>
          </p:cNvPr>
          <p:cNvSpPr txBox="1"/>
          <p:nvPr/>
        </p:nvSpPr>
        <p:spPr>
          <a:xfrm>
            <a:off x="1700531" y="8584778"/>
            <a:ext cx="3513452" cy="461665"/>
          </a:xfrm>
          <a:prstGeom prst="rect">
            <a:avLst/>
          </a:prstGeom>
          <a:noFill/>
          <a:ln w="12700">
            <a:solidFill>
              <a:schemeClr val="tx1"/>
            </a:solidFill>
          </a:ln>
        </p:spPr>
        <p:txBody>
          <a:bodyPr wrap="square" rtlCol="0">
            <a:spAutoFit/>
          </a:bodyPr>
          <a:lstStyle/>
          <a:p>
            <a:r>
              <a:rPr lang="ja-JP" altLang="en-US" sz="1000" dirty="0"/>
              <a:t>ストレスチェックの結果に</a:t>
            </a:r>
            <a:r>
              <a:rPr kumimoji="1" lang="ja-JP" altLang="en-US" sz="1000" dirty="0"/>
              <a:t>ついて</a:t>
            </a:r>
            <a:r>
              <a:rPr lang="ja-JP" altLang="en-US" sz="1000" dirty="0"/>
              <a:t>の</a:t>
            </a:r>
            <a:r>
              <a:rPr kumimoji="1" lang="ja-JP" altLang="en-US" sz="1000" dirty="0"/>
              <a:t>お問い合わせやご相談は</a:t>
            </a:r>
            <a:endParaRPr kumimoji="1" lang="en-US" altLang="ja-JP" sz="1000" dirty="0"/>
          </a:p>
          <a:p>
            <a:r>
              <a:rPr lang="ja-JP" altLang="en-US" sz="1000" dirty="0"/>
              <a:t>　実施者　徳永京子まで　　　</a:t>
            </a:r>
            <a:r>
              <a:rPr lang="ja-JP" altLang="en-US" sz="1400" dirty="0"/>
              <a:t>✉</a:t>
            </a:r>
            <a:r>
              <a:rPr lang="ja-JP" altLang="en-US" sz="1000" dirty="0"/>
              <a:t>　</a:t>
            </a:r>
            <a:r>
              <a:rPr lang="en-US" altLang="ja-JP" sz="1000" dirty="0"/>
              <a:t>info@odoruhokenshi.net</a:t>
            </a:r>
            <a:endParaRPr kumimoji="1" lang="ja-JP" altLang="en-US" sz="1000" dirty="0">
              <a:solidFill>
                <a:srgbClr val="FF0000"/>
              </a:solidFill>
            </a:endParaRPr>
          </a:p>
        </p:txBody>
      </p:sp>
      <p:sp>
        <p:nvSpPr>
          <p:cNvPr id="4" name="テキスト ボックス 3">
            <a:extLst>
              <a:ext uri="{FF2B5EF4-FFF2-40B4-BE49-F238E27FC236}">
                <a16:creationId xmlns:a16="http://schemas.microsoft.com/office/drawing/2014/main" id="{2680C0DC-7336-D38F-548E-06D919C41D40}"/>
              </a:ext>
            </a:extLst>
          </p:cNvPr>
          <p:cNvSpPr txBox="1"/>
          <p:nvPr/>
        </p:nvSpPr>
        <p:spPr>
          <a:xfrm>
            <a:off x="164185" y="6666991"/>
            <a:ext cx="3262432" cy="1754326"/>
          </a:xfrm>
          <a:prstGeom prst="rect">
            <a:avLst/>
          </a:prstGeom>
          <a:noFill/>
        </p:spPr>
        <p:txBody>
          <a:bodyPr wrap="none" rtlCol="0">
            <a:spAutoFit/>
          </a:bodyPr>
          <a:lstStyle/>
          <a:p>
            <a:r>
              <a:rPr lang="ja-JP" altLang="en-US" sz="1200" dirty="0">
                <a:solidFill>
                  <a:srgbClr val="FF0000"/>
                </a:solidFill>
              </a:rPr>
              <a:t>あなたは高ストレスでした。</a:t>
            </a:r>
            <a:endParaRPr lang="en-US" altLang="ja-JP" sz="1200" dirty="0">
              <a:solidFill>
                <a:srgbClr val="FF0000"/>
              </a:solidFill>
            </a:endParaRPr>
          </a:p>
          <a:p>
            <a:r>
              <a:rPr kumimoji="1" lang="ja-JP" altLang="en-US" sz="1200" dirty="0">
                <a:solidFill>
                  <a:srgbClr val="FF0000"/>
                </a:solidFill>
              </a:rPr>
              <a:t>ストレスケアのためにも</a:t>
            </a:r>
            <a:endParaRPr kumimoji="1" lang="en-US" altLang="ja-JP" sz="1200" dirty="0">
              <a:solidFill>
                <a:srgbClr val="FF0000"/>
              </a:solidFill>
            </a:endParaRPr>
          </a:p>
          <a:p>
            <a:r>
              <a:rPr lang="ja-JP" altLang="en-US" sz="1200" dirty="0">
                <a:solidFill>
                  <a:srgbClr val="FF0000"/>
                </a:solidFill>
              </a:rPr>
              <a:t>面接指導をご活用ください。</a:t>
            </a:r>
            <a:endParaRPr lang="en-US" altLang="ja-JP" sz="1200" dirty="0">
              <a:solidFill>
                <a:srgbClr val="FF0000"/>
              </a:solidFill>
            </a:endParaRPr>
          </a:p>
          <a:p>
            <a:endParaRPr kumimoji="1" lang="en-US" altLang="ja-JP" sz="1200" dirty="0">
              <a:solidFill>
                <a:srgbClr val="FF0000"/>
              </a:solidFill>
            </a:endParaRPr>
          </a:p>
          <a:p>
            <a:r>
              <a:rPr lang="ja-JP" altLang="en-US" sz="1200" dirty="0">
                <a:solidFill>
                  <a:srgbClr val="FF0000"/>
                </a:solidFill>
              </a:rPr>
              <a:t>面接指導のお申し出は下記まで。</a:t>
            </a:r>
            <a:endParaRPr lang="en-US" altLang="ja-JP" sz="1200" dirty="0">
              <a:solidFill>
                <a:srgbClr val="FF0000"/>
              </a:solidFill>
            </a:endParaRPr>
          </a:p>
          <a:p>
            <a:r>
              <a:rPr kumimoji="1" lang="ja-JP" altLang="en-US" sz="1200" dirty="0">
                <a:solidFill>
                  <a:srgbClr val="FF0000"/>
                </a:solidFill>
              </a:rPr>
              <a:t>医師の面接（事業所への結果開示が必要）か</a:t>
            </a:r>
            <a:endParaRPr kumimoji="1" lang="en-US" altLang="ja-JP" sz="1200" dirty="0">
              <a:solidFill>
                <a:srgbClr val="FF0000"/>
              </a:solidFill>
            </a:endParaRPr>
          </a:p>
          <a:p>
            <a:r>
              <a:rPr lang="ja-JP" altLang="en-US" sz="1200" dirty="0">
                <a:solidFill>
                  <a:srgbClr val="FF0000"/>
                </a:solidFill>
              </a:rPr>
              <a:t>保健師の面接（事業所への結果開示は不要）か</a:t>
            </a:r>
            <a:endParaRPr lang="en-US" altLang="ja-JP" sz="1200" dirty="0">
              <a:solidFill>
                <a:srgbClr val="FF0000"/>
              </a:solidFill>
            </a:endParaRPr>
          </a:p>
          <a:p>
            <a:r>
              <a:rPr lang="ja-JP" altLang="en-US" sz="1200" dirty="0">
                <a:solidFill>
                  <a:srgbClr val="FF0000"/>
                </a:solidFill>
              </a:rPr>
              <a:t>どちらかを書いてお申し出ください。</a:t>
            </a:r>
            <a:endParaRPr lang="en-US" altLang="ja-JP" sz="1200" dirty="0">
              <a:solidFill>
                <a:srgbClr val="FF0000"/>
              </a:solidFill>
            </a:endParaRPr>
          </a:p>
          <a:p>
            <a:endParaRPr kumimoji="1" lang="ja-JP" altLang="en-US" sz="1200" dirty="0">
              <a:solidFill>
                <a:srgbClr val="FF0000"/>
              </a:solidFill>
            </a:endParaRPr>
          </a:p>
        </p:txBody>
      </p:sp>
    </p:spTree>
    <p:extLst>
      <p:ext uri="{BB962C8B-B14F-4D97-AF65-F5344CB8AC3E}">
        <p14:creationId xmlns:p14="http://schemas.microsoft.com/office/powerpoint/2010/main" val="214234467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1103</TotalTime>
  <Words>2517</Words>
  <Application>Microsoft Office PowerPoint</Application>
  <PresentationFormat>画面に合わせる (4:3)</PresentationFormat>
  <Paragraphs>260</Paragraphs>
  <Slides>4</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4</vt:i4>
      </vt:variant>
    </vt:vector>
  </HeadingPairs>
  <TitlesOfParts>
    <vt:vector size="10" baseType="lpstr">
      <vt:lpstr>ＭＳ Ｐゴシック</vt:lpstr>
      <vt:lpstr>Arial</vt:lpstr>
      <vt:lpstr>Calibri</vt:lpstr>
      <vt:lpstr>Tahoma</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vector>
  </TitlesOfParts>
  <Company>ITシステム本部</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【会社の保健室】徳永京子</dc:creator>
  <cp:lastModifiedBy>徳永 京子</cp:lastModifiedBy>
  <cp:revision>88</cp:revision>
  <cp:lastPrinted>2022-11-30T12:03:30Z</cp:lastPrinted>
  <dcterms:created xsi:type="dcterms:W3CDTF">2013-03-26T00:26:42Z</dcterms:created>
  <dcterms:modified xsi:type="dcterms:W3CDTF">2023-02-15T10:06:34Z</dcterms:modified>
</cp:coreProperties>
</file>