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65" r:id="rId3"/>
    <p:sldId id="267" r:id="rId4"/>
    <p:sldId id="266" r:id="rId5"/>
    <p:sldId id="268" r:id="rId6"/>
    <p:sldId id="258" r:id="rId7"/>
    <p:sldId id="259" r:id="rId8"/>
    <p:sldId id="260" r:id="rId9"/>
    <p:sldId id="262" r:id="rId10"/>
    <p:sldId id="269" r:id="rId11"/>
  </p:sldIdLst>
  <p:sldSz cx="6858000" cy="9144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3C0"/>
    <a:srgbClr val="FAFAFA"/>
    <a:srgbClr val="007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100" d="100"/>
          <a:sy n="100" d="100"/>
        </p:scale>
        <p:origin x="972" y="-25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0455D27-6B6C-491A-A679-9A81C44C67DF}" type="datetimeFigureOut">
              <a:rPr kumimoji="1" lang="ja-JP" altLang="en-US" smtClean="0"/>
              <a:t>2025/1/10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4C13BFC-849D-41F2-B7DB-1F38B760C41B}" type="slidenum">
              <a:rPr kumimoji="1" lang="ja-JP" altLang="en-US" smtClean="0"/>
              <a:t>‹#›</a:t>
            </a:fld>
            <a:endParaRPr kumimoji="1" lang="ja-JP" altLang="en-US"/>
          </a:p>
        </p:txBody>
      </p:sp>
    </p:spTree>
    <p:extLst>
      <p:ext uri="{BB962C8B-B14F-4D97-AF65-F5344CB8AC3E}">
        <p14:creationId xmlns:p14="http://schemas.microsoft.com/office/powerpoint/2010/main" val="1465650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0455D27-6B6C-491A-A679-9A81C44C67DF}" type="datetimeFigureOut">
              <a:rPr kumimoji="1" lang="ja-JP" altLang="en-US" smtClean="0"/>
              <a:t>2025/1/10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4C13BFC-849D-41F2-B7DB-1F38B760C41B}" type="slidenum">
              <a:rPr kumimoji="1" lang="ja-JP" altLang="en-US" smtClean="0"/>
              <a:t>‹#›</a:t>
            </a:fld>
            <a:endParaRPr kumimoji="1" lang="ja-JP" altLang="en-US"/>
          </a:p>
        </p:txBody>
      </p:sp>
    </p:spTree>
    <p:extLst>
      <p:ext uri="{BB962C8B-B14F-4D97-AF65-F5344CB8AC3E}">
        <p14:creationId xmlns:p14="http://schemas.microsoft.com/office/powerpoint/2010/main" val="1187203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0455D27-6B6C-491A-A679-9A81C44C67DF}" type="datetimeFigureOut">
              <a:rPr kumimoji="1" lang="ja-JP" altLang="en-US" smtClean="0"/>
              <a:t>2025/1/10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4C13BFC-849D-41F2-B7DB-1F38B760C41B}" type="slidenum">
              <a:rPr kumimoji="1" lang="ja-JP" altLang="en-US" smtClean="0"/>
              <a:t>‹#›</a:t>
            </a:fld>
            <a:endParaRPr kumimoji="1" lang="ja-JP" altLang="en-US"/>
          </a:p>
        </p:txBody>
      </p:sp>
    </p:spTree>
    <p:extLst>
      <p:ext uri="{BB962C8B-B14F-4D97-AF65-F5344CB8AC3E}">
        <p14:creationId xmlns:p14="http://schemas.microsoft.com/office/powerpoint/2010/main" val="2391741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0455D27-6B6C-491A-A679-9A81C44C67DF}" type="datetimeFigureOut">
              <a:rPr kumimoji="1" lang="ja-JP" altLang="en-US" smtClean="0"/>
              <a:t>2025/1/10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4C13BFC-849D-41F2-B7DB-1F38B760C41B}" type="slidenum">
              <a:rPr kumimoji="1" lang="ja-JP" altLang="en-US" smtClean="0"/>
              <a:t>‹#›</a:t>
            </a:fld>
            <a:endParaRPr kumimoji="1" lang="ja-JP" altLang="en-US"/>
          </a:p>
        </p:txBody>
      </p:sp>
    </p:spTree>
    <p:extLst>
      <p:ext uri="{BB962C8B-B14F-4D97-AF65-F5344CB8AC3E}">
        <p14:creationId xmlns:p14="http://schemas.microsoft.com/office/powerpoint/2010/main" val="3747101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340100"/>
            <a:ext cx="2901255"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340100"/>
            <a:ext cx="2915543"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0455D27-6B6C-491A-A679-9A81C44C67DF}" type="datetimeFigureOut">
              <a:rPr kumimoji="1" lang="ja-JP" altLang="en-US" smtClean="0"/>
              <a:t>2025/1/10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4C13BFC-849D-41F2-B7DB-1F38B760C41B}" type="slidenum">
              <a:rPr kumimoji="1" lang="ja-JP" altLang="en-US" smtClean="0"/>
              <a:t>‹#›</a:t>
            </a:fld>
            <a:endParaRPr kumimoji="1" lang="ja-JP" altLang="en-US"/>
          </a:p>
        </p:txBody>
      </p:sp>
    </p:spTree>
    <p:extLst>
      <p:ext uri="{BB962C8B-B14F-4D97-AF65-F5344CB8AC3E}">
        <p14:creationId xmlns:p14="http://schemas.microsoft.com/office/powerpoint/2010/main" val="1235510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0455D27-6B6C-491A-A679-9A81C44C67DF}" type="datetimeFigureOut">
              <a:rPr kumimoji="1" lang="ja-JP" altLang="en-US" smtClean="0"/>
              <a:t>2025/1/10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4C13BFC-849D-41F2-B7DB-1F38B760C41B}" type="slidenum">
              <a:rPr kumimoji="1" lang="ja-JP" altLang="en-US" smtClean="0"/>
              <a:t>‹#›</a:t>
            </a:fld>
            <a:endParaRPr kumimoji="1" lang="ja-JP" altLang="en-US"/>
          </a:p>
        </p:txBody>
      </p:sp>
    </p:spTree>
    <p:extLst>
      <p:ext uri="{BB962C8B-B14F-4D97-AF65-F5344CB8AC3E}">
        <p14:creationId xmlns:p14="http://schemas.microsoft.com/office/powerpoint/2010/main" val="2584544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455D27-6B6C-491A-A679-9A81C44C67DF}" type="datetimeFigureOut">
              <a:rPr kumimoji="1" lang="ja-JP" altLang="en-US" smtClean="0"/>
              <a:t>2025/1/10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4C13BFC-849D-41F2-B7DB-1F38B760C41B}" type="slidenum">
              <a:rPr kumimoji="1" lang="ja-JP" altLang="en-US" smtClean="0"/>
              <a:t>‹#›</a:t>
            </a:fld>
            <a:endParaRPr kumimoji="1" lang="ja-JP" altLang="en-US"/>
          </a:p>
        </p:txBody>
      </p:sp>
    </p:spTree>
    <p:extLst>
      <p:ext uri="{BB962C8B-B14F-4D97-AF65-F5344CB8AC3E}">
        <p14:creationId xmlns:p14="http://schemas.microsoft.com/office/powerpoint/2010/main" val="3396295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0455D27-6B6C-491A-A679-9A81C44C67DF}" type="datetimeFigureOut">
              <a:rPr kumimoji="1" lang="ja-JP" altLang="en-US" smtClean="0"/>
              <a:t>2025/1/10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4C13BFC-849D-41F2-B7DB-1F38B760C41B}" type="slidenum">
              <a:rPr kumimoji="1" lang="ja-JP" altLang="en-US" smtClean="0"/>
              <a:t>‹#›</a:t>
            </a:fld>
            <a:endParaRPr kumimoji="1" lang="ja-JP" altLang="en-US"/>
          </a:p>
        </p:txBody>
      </p:sp>
    </p:spTree>
    <p:extLst>
      <p:ext uri="{BB962C8B-B14F-4D97-AF65-F5344CB8AC3E}">
        <p14:creationId xmlns:p14="http://schemas.microsoft.com/office/powerpoint/2010/main" val="2446834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0455D27-6B6C-491A-A679-9A81C44C67DF}" type="datetimeFigureOut">
              <a:rPr kumimoji="1" lang="ja-JP" altLang="en-US" smtClean="0"/>
              <a:t>2025/1/10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4C13BFC-849D-41F2-B7DB-1F38B760C41B}" type="slidenum">
              <a:rPr kumimoji="1" lang="ja-JP" altLang="en-US" smtClean="0"/>
              <a:t>‹#›</a:t>
            </a:fld>
            <a:endParaRPr kumimoji="1" lang="ja-JP" altLang="en-US"/>
          </a:p>
        </p:txBody>
      </p:sp>
    </p:spTree>
    <p:extLst>
      <p:ext uri="{BB962C8B-B14F-4D97-AF65-F5344CB8AC3E}">
        <p14:creationId xmlns:p14="http://schemas.microsoft.com/office/powerpoint/2010/main" val="462839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0455D27-6B6C-491A-A679-9A81C44C67DF}" type="datetimeFigureOut">
              <a:rPr kumimoji="1" lang="ja-JP" altLang="en-US" smtClean="0"/>
              <a:t>2025/1/10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4C13BFC-849D-41F2-B7DB-1F38B760C41B}" type="slidenum">
              <a:rPr kumimoji="1" lang="ja-JP" altLang="en-US" smtClean="0"/>
              <a:t>‹#›</a:t>
            </a:fld>
            <a:endParaRPr kumimoji="1" lang="ja-JP" altLang="en-US"/>
          </a:p>
        </p:txBody>
      </p:sp>
    </p:spTree>
    <p:extLst>
      <p:ext uri="{BB962C8B-B14F-4D97-AF65-F5344CB8AC3E}">
        <p14:creationId xmlns:p14="http://schemas.microsoft.com/office/powerpoint/2010/main" val="4010940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0455D27-6B6C-491A-A679-9A81C44C67DF}" type="datetimeFigureOut">
              <a:rPr kumimoji="1" lang="ja-JP" altLang="en-US" smtClean="0"/>
              <a:t>2025/1/10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4C13BFC-849D-41F2-B7DB-1F38B760C41B}" type="slidenum">
              <a:rPr kumimoji="1" lang="ja-JP" altLang="en-US" smtClean="0"/>
              <a:t>‹#›</a:t>
            </a:fld>
            <a:endParaRPr kumimoji="1" lang="ja-JP" altLang="en-US"/>
          </a:p>
        </p:txBody>
      </p:sp>
    </p:spTree>
    <p:extLst>
      <p:ext uri="{BB962C8B-B14F-4D97-AF65-F5344CB8AC3E}">
        <p14:creationId xmlns:p14="http://schemas.microsoft.com/office/powerpoint/2010/main" val="256956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C0455D27-6B6C-491A-A679-9A81C44C67DF}" type="datetimeFigureOut">
              <a:rPr kumimoji="1" lang="ja-JP" altLang="en-US" smtClean="0"/>
              <a:t>2025/1/10</a:t>
            </a:fld>
            <a:endParaRPr kumimoji="1" lang="ja-JP" alt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B4C13BFC-849D-41F2-B7DB-1F38B760C41B}" type="slidenum">
              <a:rPr kumimoji="1" lang="ja-JP" altLang="en-US" smtClean="0"/>
              <a:t>‹#›</a:t>
            </a:fld>
            <a:endParaRPr kumimoji="1" lang="ja-JP" altLang="en-US"/>
          </a:p>
        </p:txBody>
      </p:sp>
    </p:spTree>
    <p:extLst>
      <p:ext uri="{BB962C8B-B14F-4D97-AF65-F5344CB8AC3E}">
        <p14:creationId xmlns:p14="http://schemas.microsoft.com/office/powerpoint/2010/main" val="42933358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752748" y="3499567"/>
            <a:ext cx="5571749" cy="4126312"/>
          </a:xfrm>
          <a:prstGeom prst="rect">
            <a:avLst/>
          </a:prstGeom>
        </p:spPr>
      </p:pic>
      <p:sp>
        <p:nvSpPr>
          <p:cNvPr id="7" name="テキスト ボックス 6"/>
          <p:cNvSpPr txBox="1"/>
          <p:nvPr/>
        </p:nvSpPr>
        <p:spPr>
          <a:xfrm>
            <a:off x="1829660" y="244550"/>
            <a:ext cx="3417923" cy="461665"/>
          </a:xfrm>
          <a:prstGeom prst="rect">
            <a:avLst/>
          </a:prstGeom>
          <a:noFill/>
          <a:ln>
            <a:solidFill>
              <a:schemeClr val="tx1"/>
            </a:solidFill>
          </a:ln>
        </p:spPr>
        <p:txBody>
          <a:bodyPr wrap="none" rtlCol="0">
            <a:spAutoFit/>
          </a:bodyPr>
          <a:lstStyle/>
          <a:p>
            <a:r>
              <a:rPr kumimoji="1" lang="ja-JP" altLang="en-US" sz="2400" dirty="0"/>
              <a:t>ストレスチェック受検方法</a:t>
            </a:r>
          </a:p>
        </p:txBody>
      </p:sp>
      <p:sp>
        <p:nvSpPr>
          <p:cNvPr id="8" name="テキスト ボックス 7"/>
          <p:cNvSpPr txBox="1"/>
          <p:nvPr/>
        </p:nvSpPr>
        <p:spPr>
          <a:xfrm>
            <a:off x="494930" y="1035464"/>
            <a:ext cx="2920992" cy="276999"/>
          </a:xfrm>
          <a:prstGeom prst="rect">
            <a:avLst/>
          </a:prstGeom>
          <a:noFill/>
        </p:spPr>
        <p:txBody>
          <a:bodyPr wrap="none" rtlCol="0">
            <a:spAutoFit/>
          </a:bodyPr>
          <a:lstStyle/>
          <a:p>
            <a:r>
              <a:rPr kumimoji="1" lang="ja-JP" altLang="en-US" sz="1200" b="1" dirty="0"/>
              <a:t>（１）　受検画面を開き</a:t>
            </a:r>
            <a:r>
              <a:rPr lang="ja-JP" altLang="en-US" sz="1200" b="1" dirty="0"/>
              <a:t>、ログインしましょう。</a:t>
            </a:r>
            <a:endParaRPr kumimoji="1" lang="ja-JP" altLang="en-US" sz="1200" b="1" dirty="0"/>
          </a:p>
        </p:txBody>
      </p:sp>
      <p:sp>
        <p:nvSpPr>
          <p:cNvPr id="9" name="テキスト ボックス 8"/>
          <p:cNvSpPr txBox="1"/>
          <p:nvPr/>
        </p:nvSpPr>
        <p:spPr>
          <a:xfrm>
            <a:off x="752748" y="7625879"/>
            <a:ext cx="5322291" cy="276999"/>
          </a:xfrm>
          <a:prstGeom prst="rect">
            <a:avLst/>
          </a:prstGeom>
          <a:noFill/>
        </p:spPr>
        <p:txBody>
          <a:bodyPr wrap="none" rtlCol="0">
            <a:spAutoFit/>
          </a:bodyPr>
          <a:lstStyle/>
          <a:p>
            <a:r>
              <a:rPr kumimoji="1" lang="ja-JP" altLang="en-US" sz="1200" dirty="0"/>
              <a:t>③　社員番号と生年月日を入れると、ストレスチェック受検画面が表示されます。</a:t>
            </a:r>
          </a:p>
        </p:txBody>
      </p:sp>
      <p:pic>
        <p:nvPicPr>
          <p:cNvPr id="2" name="図 1">
            <a:extLst>
              <a:ext uri="{FF2B5EF4-FFF2-40B4-BE49-F238E27FC236}">
                <a16:creationId xmlns:a16="http://schemas.microsoft.com/office/drawing/2014/main" id="{A5CCB5E5-14B0-45FA-ADFA-E6AC3F3F272F}"/>
              </a:ext>
            </a:extLst>
          </p:cNvPr>
          <p:cNvPicPr>
            <a:picLocks noChangeAspect="1"/>
          </p:cNvPicPr>
          <p:nvPr/>
        </p:nvPicPr>
        <p:blipFill>
          <a:blip r:embed="rId3"/>
          <a:stretch>
            <a:fillRect/>
          </a:stretch>
        </p:blipFill>
        <p:spPr>
          <a:xfrm>
            <a:off x="1964207" y="3838004"/>
            <a:ext cx="2509996" cy="454396"/>
          </a:xfrm>
          <a:prstGeom prst="rect">
            <a:avLst/>
          </a:prstGeom>
        </p:spPr>
      </p:pic>
      <p:grpSp>
        <p:nvGrpSpPr>
          <p:cNvPr id="12" name="グループ化 11">
            <a:extLst>
              <a:ext uri="{FF2B5EF4-FFF2-40B4-BE49-F238E27FC236}">
                <a16:creationId xmlns:a16="http://schemas.microsoft.com/office/drawing/2014/main" id="{94270976-F026-DAE2-B47B-AEED1B5A5979}"/>
              </a:ext>
            </a:extLst>
          </p:cNvPr>
          <p:cNvGrpSpPr/>
          <p:nvPr/>
        </p:nvGrpSpPr>
        <p:grpSpPr>
          <a:xfrm>
            <a:off x="846567" y="1452414"/>
            <a:ext cx="5611924" cy="2847255"/>
            <a:chOff x="846567" y="1452414"/>
            <a:chExt cx="5611924" cy="2847255"/>
          </a:xfrm>
        </p:grpSpPr>
        <p:sp>
          <p:nvSpPr>
            <p:cNvPr id="6" name="正方形/長方形 5"/>
            <p:cNvSpPr/>
            <p:nvPr/>
          </p:nvSpPr>
          <p:spPr>
            <a:xfrm>
              <a:off x="846567" y="1452414"/>
              <a:ext cx="5477930" cy="900246"/>
            </a:xfrm>
            <a:prstGeom prst="rect">
              <a:avLst/>
            </a:prstGeom>
          </p:spPr>
          <p:txBody>
            <a:bodyPr wrap="square">
              <a:spAutoFit/>
            </a:bodyPr>
            <a:lstStyle/>
            <a:p>
              <a:r>
                <a:rPr lang="ja-JP" altLang="en-US" sz="1050" dirty="0"/>
                <a:t>①　パソコンで実施される方は</a:t>
              </a:r>
              <a:endParaRPr lang="en-US" altLang="ja-JP" sz="1050" dirty="0"/>
            </a:p>
            <a:p>
              <a:r>
                <a:rPr lang="ja-JP" altLang="en-US" sz="1050" dirty="0"/>
                <a:t>　　　　　</a:t>
              </a:r>
              <a:r>
                <a:rPr lang="en-US" altLang="ja-JP" sz="1050" dirty="0">
                  <a:solidFill>
                    <a:srgbClr val="FF0000"/>
                  </a:solidFill>
                </a:rPr>
                <a:t>URL</a:t>
              </a:r>
              <a:r>
                <a:rPr lang="ja-JP" altLang="en-US" sz="1050" dirty="0">
                  <a:solidFill>
                    <a:srgbClr val="FF0000"/>
                  </a:solidFill>
                </a:rPr>
                <a:t>をコピーしてはりつける　　　　　</a:t>
              </a:r>
              <a:endParaRPr lang="en-US" altLang="ja-JP" sz="1050" dirty="0">
                <a:solidFill>
                  <a:srgbClr val="FF0000"/>
                </a:solidFill>
              </a:endParaRPr>
            </a:p>
            <a:p>
              <a:r>
                <a:rPr lang="ja-JP" altLang="en-US" sz="1050" dirty="0"/>
                <a:t>　　　　　にアクセスし、受検画面を開いてください。</a:t>
              </a:r>
              <a:endParaRPr lang="en-US" altLang="ja-JP" sz="1050" dirty="0"/>
            </a:p>
            <a:p>
              <a:endParaRPr lang="en-US" altLang="ja-JP" sz="1050" dirty="0"/>
            </a:p>
            <a:p>
              <a:r>
                <a:rPr lang="ja-JP" altLang="en-US" sz="1050" dirty="0"/>
                <a:t>②　スマホで受検される方はＱＲコードを読み込んで、受検場面を開いてください。</a:t>
              </a:r>
            </a:p>
          </p:txBody>
        </p:sp>
        <p:sp>
          <p:nvSpPr>
            <p:cNvPr id="5" name="正方形/長方形 4">
              <a:extLst>
                <a:ext uri="{FF2B5EF4-FFF2-40B4-BE49-F238E27FC236}">
                  <a16:creationId xmlns:a16="http://schemas.microsoft.com/office/drawing/2014/main" id="{11D23C9D-2B40-F190-17C7-510480669BF0}"/>
                </a:ext>
              </a:extLst>
            </p:cNvPr>
            <p:cNvSpPr/>
            <p:nvPr/>
          </p:nvSpPr>
          <p:spPr>
            <a:xfrm>
              <a:off x="2679700" y="2394829"/>
              <a:ext cx="965200" cy="892190"/>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rPr>
                <a:t>QR</a:t>
              </a:r>
              <a:r>
                <a:rPr kumimoji="1" lang="ja-JP" altLang="en-US" sz="1400" dirty="0">
                  <a:solidFill>
                    <a:schemeClr val="tx1"/>
                  </a:solidFill>
                </a:rPr>
                <a:t>コード</a:t>
              </a:r>
            </a:p>
          </p:txBody>
        </p:sp>
        <p:sp>
          <p:nvSpPr>
            <p:cNvPr id="10" name="テキスト ボックス 9">
              <a:extLst>
                <a:ext uri="{FF2B5EF4-FFF2-40B4-BE49-F238E27FC236}">
                  <a16:creationId xmlns:a16="http://schemas.microsoft.com/office/drawing/2014/main" id="{D03A4D2F-2EE4-B5AD-AF6E-183A3D754EB1}"/>
                </a:ext>
              </a:extLst>
            </p:cNvPr>
            <p:cNvSpPr txBox="1"/>
            <p:nvPr/>
          </p:nvSpPr>
          <p:spPr>
            <a:xfrm>
              <a:off x="3644900" y="2565208"/>
              <a:ext cx="2813591" cy="338554"/>
            </a:xfrm>
            <a:prstGeom prst="rect">
              <a:avLst/>
            </a:prstGeom>
            <a:noFill/>
          </p:spPr>
          <p:txBody>
            <a:bodyPr wrap="none" rtlCol="0">
              <a:spAutoFit/>
            </a:bodyPr>
            <a:lstStyle/>
            <a:p>
              <a:r>
                <a:rPr kumimoji="1" lang="ja-JP" altLang="en-US" sz="1600" dirty="0">
                  <a:solidFill>
                    <a:srgbClr val="FF0000"/>
                  </a:solidFill>
                </a:rPr>
                <a:t>共通</a:t>
              </a:r>
              <a:r>
                <a:rPr kumimoji="1" lang="en-US" altLang="ja-JP" sz="1600" dirty="0">
                  <a:solidFill>
                    <a:srgbClr val="FF0000"/>
                  </a:solidFill>
                </a:rPr>
                <a:t>URL</a:t>
              </a:r>
              <a:r>
                <a:rPr kumimoji="1" lang="ja-JP" altLang="en-US" sz="1600" dirty="0">
                  <a:solidFill>
                    <a:srgbClr val="FF0000"/>
                  </a:solidFill>
                </a:rPr>
                <a:t>の</a:t>
              </a:r>
              <a:r>
                <a:rPr kumimoji="1" lang="en-US" altLang="ja-JP" sz="1600" dirty="0">
                  <a:solidFill>
                    <a:srgbClr val="FF0000"/>
                  </a:solidFill>
                </a:rPr>
                <a:t>QR</a:t>
              </a:r>
              <a:r>
                <a:rPr kumimoji="1" lang="ja-JP" altLang="en-US" sz="1600" dirty="0">
                  <a:solidFill>
                    <a:srgbClr val="FF0000"/>
                  </a:solidFill>
                </a:rPr>
                <a:t>コードはりつける</a:t>
              </a:r>
            </a:p>
          </p:txBody>
        </p:sp>
        <p:sp>
          <p:nvSpPr>
            <p:cNvPr id="11" name="テキスト ボックス 10">
              <a:extLst>
                <a:ext uri="{FF2B5EF4-FFF2-40B4-BE49-F238E27FC236}">
                  <a16:creationId xmlns:a16="http://schemas.microsoft.com/office/drawing/2014/main" id="{346DE0E4-7675-1D1C-FBF3-88FCAEE1F698}"/>
                </a:ext>
              </a:extLst>
            </p:cNvPr>
            <p:cNvSpPr txBox="1"/>
            <p:nvPr/>
          </p:nvSpPr>
          <p:spPr>
            <a:xfrm>
              <a:off x="1972711" y="3838004"/>
              <a:ext cx="2492991" cy="461665"/>
            </a:xfrm>
            <a:prstGeom prst="rect">
              <a:avLst/>
            </a:prstGeom>
            <a:solidFill>
              <a:schemeClr val="bg1"/>
            </a:solidFill>
          </p:spPr>
          <p:txBody>
            <a:bodyPr wrap="none" rtlCol="0">
              <a:spAutoFit/>
            </a:bodyPr>
            <a:lstStyle/>
            <a:p>
              <a:pPr algn="ctr"/>
              <a:r>
                <a:rPr kumimoji="1" lang="ja-JP" altLang="en-US" sz="1200" dirty="0">
                  <a:solidFill>
                    <a:schemeClr val="tx1">
                      <a:lumMod val="65000"/>
                      <a:lumOff val="35000"/>
                    </a:schemeClr>
                  </a:solidFill>
                </a:rPr>
                <a:t>　　　　　会社名　〇〇〇〇　　　　　　</a:t>
              </a:r>
              <a:endParaRPr kumimoji="1" lang="en-US" altLang="ja-JP" sz="1200" dirty="0">
                <a:solidFill>
                  <a:schemeClr val="tx1">
                    <a:lumMod val="65000"/>
                    <a:lumOff val="35000"/>
                  </a:schemeClr>
                </a:solidFill>
              </a:endParaRPr>
            </a:p>
            <a:p>
              <a:pPr algn="ctr"/>
              <a:r>
                <a:rPr kumimoji="1" lang="ja-JP" altLang="en-US" sz="1200" dirty="0">
                  <a:solidFill>
                    <a:schemeClr val="tx1">
                      <a:lumMod val="65000"/>
                      <a:lumOff val="35000"/>
                    </a:schemeClr>
                  </a:solidFill>
                </a:rPr>
                <a:t>従業員認証</a:t>
              </a:r>
            </a:p>
          </p:txBody>
        </p:sp>
      </p:grpSp>
    </p:spTree>
    <p:extLst>
      <p:ext uri="{BB962C8B-B14F-4D97-AF65-F5344CB8AC3E}">
        <p14:creationId xmlns:p14="http://schemas.microsoft.com/office/powerpoint/2010/main" val="3471289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D89DF752-0B65-5A5A-9174-3B5F7697FC3C}"/>
              </a:ext>
            </a:extLst>
          </p:cNvPr>
          <p:cNvSpPr txBox="1"/>
          <p:nvPr/>
        </p:nvSpPr>
        <p:spPr>
          <a:xfrm>
            <a:off x="635000" y="953532"/>
            <a:ext cx="5969000" cy="415498"/>
          </a:xfrm>
          <a:prstGeom prst="rect">
            <a:avLst/>
          </a:prstGeom>
          <a:noFill/>
        </p:spPr>
        <p:txBody>
          <a:bodyPr wrap="square" rtlCol="0">
            <a:spAutoFit/>
          </a:bodyPr>
          <a:lstStyle/>
          <a:p>
            <a:r>
              <a:rPr lang="en-US" altLang="ja-JP" sz="1050" b="1" dirty="0">
                <a:solidFill>
                  <a:srgbClr val="FF0000"/>
                </a:solidFill>
              </a:rPr>
              <a:t>※</a:t>
            </a:r>
            <a:r>
              <a:rPr lang="ja-JP" altLang="en-US" sz="1050" b="1" dirty="0">
                <a:solidFill>
                  <a:srgbClr val="FF0000"/>
                </a:solidFill>
              </a:rPr>
              <a:t>　初めて受検される方はパスワードの設定をお願いします。パスワードの設定は必須です。</a:t>
            </a:r>
            <a:endParaRPr lang="en-US" altLang="ja-JP" sz="1050" b="1" dirty="0">
              <a:solidFill>
                <a:srgbClr val="FF0000"/>
              </a:solidFill>
            </a:endParaRPr>
          </a:p>
          <a:p>
            <a:r>
              <a:rPr kumimoji="1" lang="en-US" altLang="ja-JP" sz="1050" b="1" dirty="0">
                <a:solidFill>
                  <a:srgbClr val="FF0000"/>
                </a:solidFill>
              </a:rPr>
              <a:t>※</a:t>
            </a:r>
            <a:r>
              <a:rPr kumimoji="1" lang="ja-JP" altLang="en-US" sz="1050" b="1" dirty="0">
                <a:solidFill>
                  <a:srgbClr val="FF0000"/>
                </a:solidFill>
              </a:rPr>
              <a:t>　次年度受検する際にもパスワードが必要となります。</a:t>
            </a:r>
            <a:r>
              <a:rPr lang="ja-JP" altLang="en-US" sz="1050" b="1" dirty="0">
                <a:solidFill>
                  <a:srgbClr val="FF0000"/>
                </a:solidFill>
              </a:rPr>
              <a:t>忘れないようにメモを残しておきましょう。</a:t>
            </a:r>
            <a:endParaRPr kumimoji="1" lang="ja-JP" altLang="en-US" sz="1050" b="1" dirty="0">
              <a:solidFill>
                <a:srgbClr val="FF0000"/>
              </a:solidFill>
            </a:endParaRPr>
          </a:p>
        </p:txBody>
      </p:sp>
      <p:grpSp>
        <p:nvGrpSpPr>
          <p:cNvPr id="7" name="グループ化 6">
            <a:extLst>
              <a:ext uri="{FF2B5EF4-FFF2-40B4-BE49-F238E27FC236}">
                <a16:creationId xmlns:a16="http://schemas.microsoft.com/office/drawing/2014/main" id="{754DCEED-CCC1-F672-1275-DE1194E6026C}"/>
              </a:ext>
            </a:extLst>
          </p:cNvPr>
          <p:cNvGrpSpPr/>
          <p:nvPr/>
        </p:nvGrpSpPr>
        <p:grpSpPr>
          <a:xfrm>
            <a:off x="813747" y="1369030"/>
            <a:ext cx="5232400" cy="3510228"/>
            <a:chOff x="577850" y="1658672"/>
            <a:chExt cx="5702300" cy="3807355"/>
          </a:xfrm>
        </p:grpSpPr>
        <p:pic>
          <p:nvPicPr>
            <p:cNvPr id="3" name="図 2">
              <a:extLst>
                <a:ext uri="{FF2B5EF4-FFF2-40B4-BE49-F238E27FC236}">
                  <a16:creationId xmlns:a16="http://schemas.microsoft.com/office/drawing/2014/main" id="{C21BFE81-948D-5199-A917-65B3900C39ED}"/>
                </a:ext>
              </a:extLst>
            </p:cNvPr>
            <p:cNvPicPr>
              <a:picLocks noChangeAspect="1"/>
            </p:cNvPicPr>
            <p:nvPr/>
          </p:nvPicPr>
          <p:blipFill rotWithShape="1">
            <a:blip r:embed="rId2"/>
            <a:srcRect l="19260" t="15596" r="20278" b="12634"/>
            <a:stretch/>
          </p:blipFill>
          <p:spPr>
            <a:xfrm>
              <a:off x="577850" y="1658672"/>
              <a:ext cx="5702300" cy="3807355"/>
            </a:xfrm>
            <a:prstGeom prst="rect">
              <a:avLst/>
            </a:prstGeom>
          </p:spPr>
        </p:pic>
        <p:sp>
          <p:nvSpPr>
            <p:cNvPr id="5" name="正方形/長方形 4">
              <a:extLst>
                <a:ext uri="{FF2B5EF4-FFF2-40B4-BE49-F238E27FC236}">
                  <a16:creationId xmlns:a16="http://schemas.microsoft.com/office/drawing/2014/main" id="{AEB66293-B8F3-F300-6F53-F47DF4137221}"/>
                </a:ext>
              </a:extLst>
            </p:cNvPr>
            <p:cNvSpPr/>
            <p:nvPr/>
          </p:nvSpPr>
          <p:spPr>
            <a:xfrm>
              <a:off x="2330450" y="4178300"/>
              <a:ext cx="1651000" cy="177800"/>
            </a:xfrm>
            <a:prstGeom prst="rect">
              <a:avLst/>
            </a:prstGeom>
            <a:solidFill>
              <a:srgbClr val="FAFA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900" dirty="0">
                  <a:solidFill>
                    <a:schemeClr val="tx1"/>
                  </a:solidFill>
                </a:rPr>
                <a:t>〇〇</a:t>
              </a:r>
              <a:r>
                <a:rPr kumimoji="1" lang="en-US" altLang="ja-JP" sz="900" dirty="0">
                  <a:solidFill>
                    <a:schemeClr val="tx1"/>
                  </a:solidFill>
                </a:rPr>
                <a:t>@</a:t>
              </a:r>
              <a:r>
                <a:rPr kumimoji="1" lang="ja-JP" altLang="en-US" sz="900" dirty="0">
                  <a:solidFill>
                    <a:schemeClr val="tx1"/>
                  </a:solidFill>
                </a:rPr>
                <a:t>〇〇．</a:t>
              </a:r>
              <a:r>
                <a:rPr lang="ja-JP" altLang="en-US" sz="900" dirty="0">
                  <a:solidFill>
                    <a:schemeClr val="tx1"/>
                  </a:solidFill>
                </a:rPr>
                <a:t>〇〇</a:t>
              </a:r>
              <a:endParaRPr kumimoji="1" lang="ja-JP" altLang="en-US" sz="900" dirty="0">
                <a:solidFill>
                  <a:schemeClr val="tx1"/>
                </a:solidFill>
              </a:endParaRPr>
            </a:p>
          </p:txBody>
        </p:sp>
      </p:grpSp>
      <p:sp>
        <p:nvSpPr>
          <p:cNvPr id="6" name="テキスト ボックス 5">
            <a:extLst>
              <a:ext uri="{FF2B5EF4-FFF2-40B4-BE49-F238E27FC236}">
                <a16:creationId xmlns:a16="http://schemas.microsoft.com/office/drawing/2014/main" id="{D9E60A52-07EB-219B-30CC-57B919392032}"/>
              </a:ext>
            </a:extLst>
          </p:cNvPr>
          <p:cNvSpPr txBox="1"/>
          <p:nvPr/>
        </p:nvSpPr>
        <p:spPr>
          <a:xfrm>
            <a:off x="368300" y="543651"/>
            <a:ext cx="1803699" cy="276999"/>
          </a:xfrm>
          <a:prstGeom prst="rect">
            <a:avLst/>
          </a:prstGeom>
          <a:noFill/>
        </p:spPr>
        <p:txBody>
          <a:bodyPr wrap="none" rtlCol="0">
            <a:spAutoFit/>
          </a:bodyPr>
          <a:lstStyle/>
          <a:p>
            <a:r>
              <a:rPr lang="ja-JP" altLang="en-US" sz="1200" dirty="0"/>
              <a:t>■初めて受検される方へ</a:t>
            </a:r>
            <a:endParaRPr kumimoji="1" lang="ja-JP" altLang="en-US" sz="1200" dirty="0"/>
          </a:p>
        </p:txBody>
      </p:sp>
      <p:sp>
        <p:nvSpPr>
          <p:cNvPr id="13" name="正方形/長方形 12">
            <a:extLst>
              <a:ext uri="{FF2B5EF4-FFF2-40B4-BE49-F238E27FC236}">
                <a16:creationId xmlns:a16="http://schemas.microsoft.com/office/drawing/2014/main" id="{BF2EC0B6-9B46-AE74-07C4-7EB46DB96542}"/>
              </a:ext>
            </a:extLst>
          </p:cNvPr>
          <p:cNvSpPr/>
          <p:nvPr/>
        </p:nvSpPr>
        <p:spPr>
          <a:xfrm>
            <a:off x="880299" y="1393279"/>
            <a:ext cx="1793826" cy="216348"/>
          </a:xfrm>
          <a:prstGeom prst="rect">
            <a:avLst/>
          </a:prstGeom>
          <a:solidFill>
            <a:srgbClr val="0071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bg1"/>
                </a:solidFill>
              </a:rPr>
              <a:t>社員番号</a:t>
            </a:r>
            <a:r>
              <a:rPr lang="en-US" altLang="ja-JP" sz="800" dirty="0">
                <a:solidFill>
                  <a:schemeClr val="bg1"/>
                </a:solidFill>
              </a:rPr>
              <a:t>:</a:t>
            </a:r>
            <a:r>
              <a:rPr kumimoji="1" lang="en-US" altLang="ja-JP" sz="800" dirty="0">
                <a:solidFill>
                  <a:schemeClr val="bg1"/>
                </a:solidFill>
              </a:rPr>
              <a:t>0000</a:t>
            </a:r>
            <a:r>
              <a:rPr kumimoji="1" lang="ja-JP" altLang="en-US" sz="800" dirty="0">
                <a:solidFill>
                  <a:schemeClr val="bg1"/>
                </a:solidFill>
              </a:rPr>
              <a:t>　</a:t>
            </a:r>
            <a:r>
              <a:rPr kumimoji="1" lang="en-US" altLang="ja-JP" sz="1050" dirty="0">
                <a:solidFill>
                  <a:srgbClr val="FFFF00"/>
                </a:solidFill>
              </a:rPr>
              <a:t>HOME</a:t>
            </a:r>
          </a:p>
        </p:txBody>
      </p:sp>
      <p:grpSp>
        <p:nvGrpSpPr>
          <p:cNvPr id="8" name="グループ化 7">
            <a:extLst>
              <a:ext uri="{FF2B5EF4-FFF2-40B4-BE49-F238E27FC236}">
                <a16:creationId xmlns:a16="http://schemas.microsoft.com/office/drawing/2014/main" id="{3A9F7C2A-F319-072B-02C6-F717116F42A7}"/>
              </a:ext>
            </a:extLst>
          </p:cNvPr>
          <p:cNvGrpSpPr/>
          <p:nvPr/>
        </p:nvGrpSpPr>
        <p:grpSpPr>
          <a:xfrm>
            <a:off x="0" y="4424432"/>
            <a:ext cx="6810764" cy="3824141"/>
            <a:chOff x="0" y="4424432"/>
            <a:chExt cx="6810764" cy="3824141"/>
          </a:xfrm>
        </p:grpSpPr>
        <p:grpSp>
          <p:nvGrpSpPr>
            <p:cNvPr id="28" name="グループ化 27">
              <a:extLst>
                <a:ext uri="{FF2B5EF4-FFF2-40B4-BE49-F238E27FC236}">
                  <a16:creationId xmlns:a16="http://schemas.microsoft.com/office/drawing/2014/main" id="{415A0F58-5CB4-9D41-1576-5B32EB38775C}"/>
                </a:ext>
              </a:extLst>
            </p:cNvPr>
            <p:cNvGrpSpPr/>
            <p:nvPr/>
          </p:nvGrpSpPr>
          <p:grpSpPr>
            <a:xfrm>
              <a:off x="0" y="4424432"/>
              <a:ext cx="6810764" cy="3824141"/>
              <a:chOff x="0" y="4424432"/>
              <a:chExt cx="6810764" cy="3824141"/>
            </a:xfrm>
          </p:grpSpPr>
          <p:pic>
            <p:nvPicPr>
              <p:cNvPr id="10" name="図 9">
                <a:extLst>
                  <a:ext uri="{FF2B5EF4-FFF2-40B4-BE49-F238E27FC236}">
                    <a16:creationId xmlns:a16="http://schemas.microsoft.com/office/drawing/2014/main" id="{1422314B-B05C-6E78-BA9E-501D0E71D634}"/>
                  </a:ext>
                </a:extLst>
              </p:cNvPr>
              <p:cNvPicPr>
                <a:picLocks noChangeAspect="1"/>
              </p:cNvPicPr>
              <p:nvPr/>
            </p:nvPicPr>
            <p:blipFill rotWithShape="1">
              <a:blip r:embed="rId3"/>
              <a:srcRect l="21111" t="31131" r="40593" b="16853"/>
              <a:stretch/>
            </p:blipFill>
            <p:spPr>
              <a:xfrm>
                <a:off x="0" y="5938349"/>
                <a:ext cx="3023767" cy="2310224"/>
              </a:xfrm>
              <a:prstGeom prst="rect">
                <a:avLst/>
              </a:prstGeom>
            </p:spPr>
          </p:pic>
          <p:sp>
            <p:nvSpPr>
              <p:cNvPr id="12" name="テキスト ボックス 11">
                <a:extLst>
                  <a:ext uri="{FF2B5EF4-FFF2-40B4-BE49-F238E27FC236}">
                    <a16:creationId xmlns:a16="http://schemas.microsoft.com/office/drawing/2014/main" id="{05A46B8C-C6CD-C8CA-9C6F-54C28A0A7F16}"/>
                  </a:ext>
                </a:extLst>
              </p:cNvPr>
              <p:cNvSpPr txBox="1"/>
              <p:nvPr/>
            </p:nvSpPr>
            <p:spPr>
              <a:xfrm>
                <a:off x="57428" y="5504959"/>
                <a:ext cx="3159839" cy="415498"/>
              </a:xfrm>
              <a:prstGeom prst="rect">
                <a:avLst/>
              </a:prstGeom>
              <a:noFill/>
            </p:spPr>
            <p:txBody>
              <a:bodyPr wrap="none" rtlCol="0">
                <a:spAutoFit/>
              </a:bodyPr>
              <a:lstStyle/>
              <a:p>
                <a:r>
                  <a:rPr kumimoji="1" lang="ja-JP" altLang="en-US" sz="1050" b="1" dirty="0">
                    <a:solidFill>
                      <a:srgbClr val="FF0000"/>
                    </a:solidFill>
                  </a:rPr>
                  <a:t>メールアドレスを設定されている場合には、</a:t>
                </a:r>
                <a:br>
                  <a:rPr kumimoji="1" lang="en-US" altLang="ja-JP" sz="1050" b="1" dirty="0">
                    <a:solidFill>
                      <a:srgbClr val="FF0000"/>
                    </a:solidFill>
                  </a:rPr>
                </a:br>
                <a:r>
                  <a:rPr kumimoji="1" lang="ja-JP" altLang="en-US" sz="1050" b="1" dirty="0">
                    <a:solidFill>
                      <a:srgbClr val="FF0000"/>
                    </a:solidFill>
                  </a:rPr>
                  <a:t>下記のようなメールに</a:t>
                </a:r>
                <a:r>
                  <a:rPr kumimoji="1" lang="en-US" altLang="ja-JP" sz="1050" b="1" dirty="0">
                    <a:solidFill>
                      <a:srgbClr val="FF0000"/>
                    </a:solidFill>
                  </a:rPr>
                  <a:t>PIN</a:t>
                </a:r>
                <a:r>
                  <a:rPr kumimoji="1" lang="ja-JP" altLang="en-US" sz="1050" b="1" dirty="0">
                    <a:solidFill>
                      <a:srgbClr val="FF0000"/>
                    </a:solidFill>
                  </a:rPr>
                  <a:t>コードが記載されています。</a:t>
                </a:r>
              </a:p>
            </p:txBody>
          </p:sp>
          <p:pic>
            <p:nvPicPr>
              <p:cNvPr id="17" name="図 16">
                <a:extLst>
                  <a:ext uri="{FF2B5EF4-FFF2-40B4-BE49-F238E27FC236}">
                    <a16:creationId xmlns:a16="http://schemas.microsoft.com/office/drawing/2014/main" id="{C58CC466-4EC1-FFED-C6F3-9C8238112B54}"/>
                  </a:ext>
                </a:extLst>
              </p:cNvPr>
              <p:cNvPicPr>
                <a:picLocks noChangeAspect="1"/>
              </p:cNvPicPr>
              <p:nvPr/>
            </p:nvPicPr>
            <p:blipFill rotWithShape="1">
              <a:blip r:embed="rId4"/>
              <a:srcRect l="26046" t="14720" r="26821" b="31265"/>
              <a:stretch/>
            </p:blipFill>
            <p:spPr>
              <a:xfrm>
                <a:off x="3429000" y="6068495"/>
                <a:ext cx="3381764" cy="2180078"/>
              </a:xfrm>
              <a:prstGeom prst="rect">
                <a:avLst/>
              </a:prstGeom>
            </p:spPr>
          </p:pic>
          <p:grpSp>
            <p:nvGrpSpPr>
              <p:cNvPr id="23" name="グループ化 22">
                <a:extLst>
                  <a:ext uri="{FF2B5EF4-FFF2-40B4-BE49-F238E27FC236}">
                    <a16:creationId xmlns:a16="http://schemas.microsoft.com/office/drawing/2014/main" id="{2AA9C709-AD87-024A-D0C0-6AD88C6A76D5}"/>
                  </a:ext>
                </a:extLst>
              </p:cNvPr>
              <p:cNvGrpSpPr/>
              <p:nvPr/>
            </p:nvGrpSpPr>
            <p:grpSpPr>
              <a:xfrm>
                <a:off x="1637348" y="4424432"/>
                <a:ext cx="3374095" cy="916223"/>
                <a:chOff x="1608994" y="4515293"/>
                <a:chExt cx="3374095" cy="916223"/>
              </a:xfrm>
            </p:grpSpPr>
            <p:sp>
              <p:nvSpPr>
                <p:cNvPr id="11" name="矢印: 下 10">
                  <a:extLst>
                    <a:ext uri="{FF2B5EF4-FFF2-40B4-BE49-F238E27FC236}">
                      <a16:creationId xmlns:a16="http://schemas.microsoft.com/office/drawing/2014/main" id="{6D6ABC12-B7F7-04D1-F5BA-6971B76C99E2}"/>
                    </a:ext>
                  </a:extLst>
                </p:cNvPr>
                <p:cNvSpPr/>
                <p:nvPr/>
              </p:nvSpPr>
              <p:spPr>
                <a:xfrm>
                  <a:off x="1608994" y="5054009"/>
                  <a:ext cx="170187" cy="377507"/>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矢印: 下 17">
                  <a:extLst>
                    <a:ext uri="{FF2B5EF4-FFF2-40B4-BE49-F238E27FC236}">
                      <a16:creationId xmlns:a16="http://schemas.microsoft.com/office/drawing/2014/main" id="{CCF4BF63-F713-E0A0-29A2-DCF446FB547A}"/>
                    </a:ext>
                  </a:extLst>
                </p:cNvPr>
                <p:cNvSpPr/>
                <p:nvPr/>
              </p:nvSpPr>
              <p:spPr>
                <a:xfrm>
                  <a:off x="4812902" y="5020742"/>
                  <a:ext cx="170187" cy="377507"/>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a:extLst>
                    <a:ext uri="{FF2B5EF4-FFF2-40B4-BE49-F238E27FC236}">
                      <a16:creationId xmlns:a16="http://schemas.microsoft.com/office/drawing/2014/main" id="{22BD4225-98E9-4C83-B1F1-20576ED5B3F5}"/>
                    </a:ext>
                  </a:extLst>
                </p:cNvPr>
                <p:cNvSpPr/>
                <p:nvPr/>
              </p:nvSpPr>
              <p:spPr>
                <a:xfrm>
                  <a:off x="1651522" y="5002111"/>
                  <a:ext cx="3289039" cy="861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D689A768-4889-58B4-A4DF-196E809CDD50}"/>
                    </a:ext>
                  </a:extLst>
                </p:cNvPr>
                <p:cNvSpPr/>
                <p:nvPr/>
              </p:nvSpPr>
              <p:spPr>
                <a:xfrm>
                  <a:off x="3241238" y="4515293"/>
                  <a:ext cx="109608" cy="50544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4" name="テキスト ボックス 23">
                <a:extLst>
                  <a:ext uri="{FF2B5EF4-FFF2-40B4-BE49-F238E27FC236}">
                    <a16:creationId xmlns:a16="http://schemas.microsoft.com/office/drawing/2014/main" id="{9B0CA0E0-ABDE-5708-0B50-4E62A368DC63}"/>
                  </a:ext>
                </a:extLst>
              </p:cNvPr>
              <p:cNvSpPr txBox="1"/>
              <p:nvPr/>
            </p:nvSpPr>
            <p:spPr>
              <a:xfrm>
                <a:off x="3619500" y="5337168"/>
                <a:ext cx="3050835" cy="738664"/>
              </a:xfrm>
              <a:prstGeom prst="rect">
                <a:avLst/>
              </a:prstGeom>
              <a:noFill/>
            </p:spPr>
            <p:txBody>
              <a:bodyPr wrap="none" rtlCol="0">
                <a:spAutoFit/>
              </a:bodyPr>
              <a:lstStyle/>
              <a:p>
                <a:r>
                  <a:rPr kumimoji="1" lang="ja-JP" altLang="en-US" sz="1050" b="1" dirty="0">
                    <a:solidFill>
                      <a:srgbClr val="FF0000"/>
                    </a:solidFill>
                  </a:rPr>
                  <a:t>メールアドレスを設定されていない場合には、</a:t>
                </a:r>
                <a:br>
                  <a:rPr kumimoji="1" lang="en-US" altLang="ja-JP" sz="1050" b="1" dirty="0">
                    <a:solidFill>
                      <a:srgbClr val="FF0000"/>
                    </a:solidFill>
                  </a:rPr>
                </a:br>
                <a:r>
                  <a:rPr kumimoji="1" lang="ja-JP" altLang="en-US" sz="1050" b="1" dirty="0">
                    <a:solidFill>
                      <a:srgbClr val="FF0000"/>
                    </a:solidFill>
                  </a:rPr>
                  <a:t>下記が表示されます。</a:t>
                </a:r>
                <a:endParaRPr kumimoji="1" lang="en-US" altLang="ja-JP" sz="1050" b="1" dirty="0">
                  <a:solidFill>
                    <a:srgbClr val="FF0000"/>
                  </a:solidFill>
                </a:endParaRPr>
              </a:p>
              <a:p>
                <a:r>
                  <a:rPr lang="ja-JP" altLang="en-US" sz="1050" b="1" dirty="0">
                    <a:solidFill>
                      <a:srgbClr val="FF0000"/>
                    </a:solidFill>
                  </a:rPr>
                  <a:t>事業所のストレスチェック担当者にご連絡ください。</a:t>
                </a:r>
                <a:endParaRPr lang="en-US" altLang="ja-JP" sz="1050" b="1" dirty="0">
                  <a:solidFill>
                    <a:srgbClr val="FF0000"/>
                  </a:solidFill>
                </a:endParaRPr>
              </a:p>
              <a:p>
                <a:r>
                  <a:rPr lang="ja-JP" altLang="en-US" sz="1050" b="1" dirty="0">
                    <a:solidFill>
                      <a:srgbClr val="FF0000"/>
                    </a:solidFill>
                  </a:rPr>
                  <a:t>再設定用の</a:t>
                </a:r>
                <a:r>
                  <a:rPr lang="en-US" altLang="ja-JP" sz="1050" b="1" dirty="0">
                    <a:solidFill>
                      <a:srgbClr val="FF0000"/>
                    </a:solidFill>
                  </a:rPr>
                  <a:t>PIN</a:t>
                </a:r>
                <a:r>
                  <a:rPr lang="ja-JP" altLang="en-US" sz="1050" b="1" dirty="0">
                    <a:solidFill>
                      <a:srgbClr val="FF0000"/>
                    </a:solidFill>
                  </a:rPr>
                  <a:t>コードを担当者にお伝えします。</a:t>
                </a:r>
                <a:endParaRPr kumimoji="1" lang="ja-JP" altLang="en-US" sz="1050" b="1" dirty="0">
                  <a:solidFill>
                    <a:srgbClr val="FF0000"/>
                  </a:solidFill>
                </a:endParaRPr>
              </a:p>
            </p:txBody>
          </p:sp>
          <p:sp>
            <p:nvSpPr>
              <p:cNvPr id="25" name="正方形/長方形 24">
                <a:extLst>
                  <a:ext uri="{FF2B5EF4-FFF2-40B4-BE49-F238E27FC236}">
                    <a16:creationId xmlns:a16="http://schemas.microsoft.com/office/drawing/2014/main" id="{C5457C0E-6404-6B95-7527-EB2A355C29AB}"/>
                  </a:ext>
                </a:extLst>
              </p:cNvPr>
              <p:cNvSpPr/>
              <p:nvPr/>
            </p:nvSpPr>
            <p:spPr>
              <a:xfrm>
                <a:off x="3549503" y="6105612"/>
                <a:ext cx="1022498" cy="143564"/>
              </a:xfrm>
              <a:prstGeom prst="rect">
                <a:avLst/>
              </a:prstGeom>
              <a:solidFill>
                <a:srgbClr val="0071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600" dirty="0">
                    <a:solidFill>
                      <a:schemeClr val="bg1"/>
                    </a:solidFill>
                  </a:rPr>
                  <a:t>社員番号</a:t>
                </a:r>
                <a:r>
                  <a:rPr lang="en-US" altLang="ja-JP" sz="600" dirty="0">
                    <a:solidFill>
                      <a:schemeClr val="bg1"/>
                    </a:solidFill>
                  </a:rPr>
                  <a:t>:</a:t>
                </a:r>
                <a:r>
                  <a:rPr kumimoji="1" lang="en-US" altLang="ja-JP" sz="600" dirty="0">
                    <a:solidFill>
                      <a:schemeClr val="bg1"/>
                    </a:solidFill>
                  </a:rPr>
                  <a:t>0000</a:t>
                </a:r>
                <a:r>
                  <a:rPr kumimoji="1" lang="ja-JP" altLang="en-US" sz="600" dirty="0">
                    <a:solidFill>
                      <a:schemeClr val="bg1"/>
                    </a:solidFill>
                  </a:rPr>
                  <a:t>　</a:t>
                </a:r>
                <a:r>
                  <a:rPr kumimoji="1" lang="en-US" altLang="ja-JP" sz="600" dirty="0">
                    <a:solidFill>
                      <a:srgbClr val="FFFF00"/>
                    </a:solidFill>
                  </a:rPr>
                  <a:t>HOME</a:t>
                </a:r>
              </a:p>
            </p:txBody>
          </p:sp>
          <p:sp>
            <p:nvSpPr>
              <p:cNvPr id="26" name="正方形/長方形 25">
                <a:extLst>
                  <a:ext uri="{FF2B5EF4-FFF2-40B4-BE49-F238E27FC236}">
                    <a16:creationId xmlns:a16="http://schemas.microsoft.com/office/drawing/2014/main" id="{9D6DCDD5-3833-CD02-BAD2-E24EA081B049}"/>
                  </a:ext>
                </a:extLst>
              </p:cNvPr>
              <p:cNvSpPr/>
              <p:nvPr/>
            </p:nvSpPr>
            <p:spPr>
              <a:xfrm>
                <a:off x="276447" y="7035591"/>
                <a:ext cx="2062716" cy="28669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805B62AC-65DC-0DC7-5286-3C8378644DB9}"/>
                  </a:ext>
                </a:extLst>
              </p:cNvPr>
              <p:cNvSpPr txBox="1"/>
              <p:nvPr/>
            </p:nvSpPr>
            <p:spPr>
              <a:xfrm>
                <a:off x="880299" y="6771478"/>
                <a:ext cx="2519975" cy="246221"/>
              </a:xfrm>
              <a:prstGeom prst="rect">
                <a:avLst/>
              </a:prstGeom>
              <a:noFill/>
            </p:spPr>
            <p:txBody>
              <a:bodyPr wrap="square" rtlCol="0">
                <a:spAutoFit/>
              </a:bodyPr>
              <a:lstStyle/>
              <a:p>
                <a:r>
                  <a:rPr kumimoji="1" lang="ja-JP" altLang="en-US" sz="1000" b="1" dirty="0">
                    <a:solidFill>
                      <a:srgbClr val="FF0000"/>
                    </a:solidFill>
                  </a:rPr>
                  <a:t>有効期限が決まっています。</a:t>
                </a:r>
                <a:r>
                  <a:rPr lang="ja-JP" altLang="en-US" sz="1000" b="1" dirty="0">
                    <a:solidFill>
                      <a:srgbClr val="FF0000"/>
                    </a:solidFill>
                  </a:rPr>
                  <a:t>ご注意ください。</a:t>
                </a:r>
                <a:endParaRPr kumimoji="1" lang="ja-JP" altLang="en-US" sz="1000" b="1" dirty="0">
                  <a:solidFill>
                    <a:srgbClr val="FF0000"/>
                  </a:solidFill>
                </a:endParaRPr>
              </a:p>
            </p:txBody>
          </p:sp>
        </p:grpSp>
        <p:sp>
          <p:nvSpPr>
            <p:cNvPr id="2" name="テキスト ボックス 1">
              <a:extLst>
                <a:ext uri="{FF2B5EF4-FFF2-40B4-BE49-F238E27FC236}">
                  <a16:creationId xmlns:a16="http://schemas.microsoft.com/office/drawing/2014/main" id="{F0B27011-EB6C-53B9-224D-79920A6D3F69}"/>
                </a:ext>
              </a:extLst>
            </p:cNvPr>
            <p:cNvSpPr txBox="1"/>
            <p:nvPr/>
          </p:nvSpPr>
          <p:spPr>
            <a:xfrm>
              <a:off x="307065" y="5937923"/>
              <a:ext cx="1454244" cy="230832"/>
            </a:xfrm>
            <a:prstGeom prst="rect">
              <a:avLst/>
            </a:prstGeom>
            <a:solidFill>
              <a:schemeClr val="bg1"/>
            </a:solidFill>
          </p:spPr>
          <p:txBody>
            <a:bodyPr wrap="none" rtlCol="0">
              <a:spAutoFit/>
            </a:bodyPr>
            <a:lstStyle/>
            <a:p>
              <a:r>
                <a:rPr kumimoji="1" lang="ja-JP" altLang="en-US" sz="900" dirty="0"/>
                <a:t>会社名　　　　　　　　　　　　</a:t>
              </a:r>
            </a:p>
          </p:txBody>
        </p:sp>
      </p:grpSp>
    </p:spTree>
    <p:extLst>
      <p:ext uri="{BB962C8B-B14F-4D97-AF65-F5344CB8AC3E}">
        <p14:creationId xmlns:p14="http://schemas.microsoft.com/office/powerpoint/2010/main" val="2615058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DC663628-53D7-CA40-AA12-6B6B7EBA1757}"/>
              </a:ext>
            </a:extLst>
          </p:cNvPr>
          <p:cNvPicPr>
            <a:picLocks noChangeAspect="1"/>
          </p:cNvPicPr>
          <p:nvPr/>
        </p:nvPicPr>
        <p:blipFill rotWithShape="1">
          <a:blip r:embed="rId2"/>
          <a:srcRect l="25556" t="15432" r="24815" b="6873"/>
          <a:stretch/>
        </p:blipFill>
        <p:spPr>
          <a:xfrm>
            <a:off x="735651" y="1069797"/>
            <a:ext cx="5158097" cy="4542205"/>
          </a:xfrm>
          <a:prstGeom prst="rect">
            <a:avLst/>
          </a:prstGeom>
        </p:spPr>
      </p:pic>
      <p:sp>
        <p:nvSpPr>
          <p:cNvPr id="11" name="正方形/長方形 10">
            <a:extLst>
              <a:ext uri="{FF2B5EF4-FFF2-40B4-BE49-F238E27FC236}">
                <a16:creationId xmlns:a16="http://schemas.microsoft.com/office/drawing/2014/main" id="{D10A5E8C-3D60-6B8A-F064-F69C74164619}"/>
              </a:ext>
            </a:extLst>
          </p:cNvPr>
          <p:cNvSpPr/>
          <p:nvPr/>
        </p:nvSpPr>
        <p:spPr>
          <a:xfrm>
            <a:off x="735651" y="1069797"/>
            <a:ext cx="1793826" cy="216348"/>
          </a:xfrm>
          <a:prstGeom prst="rect">
            <a:avLst/>
          </a:prstGeom>
          <a:solidFill>
            <a:srgbClr val="0071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bg1"/>
                </a:solidFill>
              </a:rPr>
              <a:t>社員番号</a:t>
            </a:r>
            <a:r>
              <a:rPr lang="en-US" altLang="ja-JP" sz="800" dirty="0">
                <a:solidFill>
                  <a:schemeClr val="bg1"/>
                </a:solidFill>
              </a:rPr>
              <a:t>:</a:t>
            </a:r>
            <a:r>
              <a:rPr kumimoji="1" lang="en-US" altLang="ja-JP" sz="800" dirty="0">
                <a:solidFill>
                  <a:schemeClr val="bg1"/>
                </a:solidFill>
              </a:rPr>
              <a:t>0000</a:t>
            </a:r>
            <a:r>
              <a:rPr kumimoji="1" lang="ja-JP" altLang="en-US" sz="800" dirty="0">
                <a:solidFill>
                  <a:schemeClr val="bg1"/>
                </a:solidFill>
              </a:rPr>
              <a:t>　</a:t>
            </a:r>
            <a:r>
              <a:rPr kumimoji="1" lang="en-US" altLang="ja-JP" sz="1050" dirty="0">
                <a:solidFill>
                  <a:srgbClr val="FFFF00"/>
                </a:solidFill>
              </a:rPr>
              <a:t>HOME</a:t>
            </a:r>
          </a:p>
        </p:txBody>
      </p:sp>
      <p:sp>
        <p:nvSpPr>
          <p:cNvPr id="12" name="テキスト ボックス 11">
            <a:extLst>
              <a:ext uri="{FF2B5EF4-FFF2-40B4-BE49-F238E27FC236}">
                <a16:creationId xmlns:a16="http://schemas.microsoft.com/office/drawing/2014/main" id="{DD26EB25-590E-74A1-473C-B497ED878866}"/>
              </a:ext>
            </a:extLst>
          </p:cNvPr>
          <p:cNvSpPr txBox="1"/>
          <p:nvPr/>
        </p:nvSpPr>
        <p:spPr>
          <a:xfrm>
            <a:off x="368300" y="543651"/>
            <a:ext cx="1648208" cy="276999"/>
          </a:xfrm>
          <a:prstGeom prst="rect">
            <a:avLst/>
          </a:prstGeom>
          <a:noFill/>
        </p:spPr>
        <p:txBody>
          <a:bodyPr wrap="none" rtlCol="0">
            <a:spAutoFit/>
          </a:bodyPr>
          <a:lstStyle/>
          <a:p>
            <a:r>
              <a:rPr lang="ja-JP" altLang="en-US" sz="1200" dirty="0"/>
              <a:t>■パスワード登録画面</a:t>
            </a:r>
            <a:endParaRPr kumimoji="1" lang="ja-JP" altLang="en-US" sz="1200" dirty="0"/>
          </a:p>
        </p:txBody>
      </p:sp>
      <p:sp>
        <p:nvSpPr>
          <p:cNvPr id="13" name="テキスト ボックス 12">
            <a:extLst>
              <a:ext uri="{FF2B5EF4-FFF2-40B4-BE49-F238E27FC236}">
                <a16:creationId xmlns:a16="http://schemas.microsoft.com/office/drawing/2014/main" id="{A7DAAB2B-29D2-EFFE-954D-C958069F3C2E}"/>
              </a:ext>
            </a:extLst>
          </p:cNvPr>
          <p:cNvSpPr txBox="1"/>
          <p:nvPr/>
        </p:nvSpPr>
        <p:spPr>
          <a:xfrm>
            <a:off x="3628952" y="4080748"/>
            <a:ext cx="2169184" cy="461665"/>
          </a:xfrm>
          <a:prstGeom prst="rect">
            <a:avLst/>
          </a:prstGeom>
          <a:noFill/>
        </p:spPr>
        <p:txBody>
          <a:bodyPr wrap="none" rtlCol="0">
            <a:spAutoFit/>
          </a:bodyPr>
          <a:lstStyle/>
          <a:p>
            <a:r>
              <a:rPr lang="ja-JP" altLang="en-US" sz="1200" dirty="0">
                <a:solidFill>
                  <a:srgbClr val="FF0000"/>
                </a:solidFill>
              </a:rPr>
              <a:t>■忘れないように必ずメモ等に</a:t>
            </a:r>
            <a:endParaRPr lang="en-US" altLang="ja-JP" sz="1200" dirty="0">
              <a:solidFill>
                <a:srgbClr val="FF0000"/>
              </a:solidFill>
            </a:endParaRPr>
          </a:p>
          <a:p>
            <a:r>
              <a:rPr kumimoji="1" lang="ja-JP" altLang="en-US" sz="1200" dirty="0">
                <a:solidFill>
                  <a:srgbClr val="FF0000"/>
                </a:solidFill>
              </a:rPr>
              <a:t>　</a:t>
            </a:r>
            <a:r>
              <a:rPr lang="ja-JP" altLang="en-US" sz="1200" dirty="0">
                <a:solidFill>
                  <a:srgbClr val="FF0000"/>
                </a:solidFill>
              </a:rPr>
              <a:t>  残してください。</a:t>
            </a:r>
            <a:endParaRPr kumimoji="1" lang="ja-JP" altLang="en-US" sz="1200" dirty="0">
              <a:solidFill>
                <a:srgbClr val="FF0000"/>
              </a:solidFill>
            </a:endParaRPr>
          </a:p>
        </p:txBody>
      </p:sp>
      <p:sp>
        <p:nvSpPr>
          <p:cNvPr id="14" name="正方形/長方形 13">
            <a:extLst>
              <a:ext uri="{FF2B5EF4-FFF2-40B4-BE49-F238E27FC236}">
                <a16:creationId xmlns:a16="http://schemas.microsoft.com/office/drawing/2014/main" id="{2D15AB14-EE0B-1DA6-207B-E9AA4DF931FE}"/>
              </a:ext>
            </a:extLst>
          </p:cNvPr>
          <p:cNvSpPr/>
          <p:nvPr/>
        </p:nvSpPr>
        <p:spPr>
          <a:xfrm>
            <a:off x="2183219" y="2472827"/>
            <a:ext cx="1034903" cy="100252"/>
          </a:xfrm>
          <a:prstGeom prst="rect">
            <a:avLst/>
          </a:prstGeom>
          <a:solidFill>
            <a:srgbClr val="FAFA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800" dirty="0">
                <a:solidFill>
                  <a:schemeClr val="tx1"/>
                </a:solidFill>
              </a:rPr>
              <a:t>〇〇</a:t>
            </a:r>
            <a:r>
              <a:rPr kumimoji="1" lang="en-US" altLang="ja-JP" sz="800" dirty="0">
                <a:solidFill>
                  <a:schemeClr val="tx1"/>
                </a:solidFill>
              </a:rPr>
              <a:t>@</a:t>
            </a:r>
            <a:r>
              <a:rPr kumimoji="1" lang="ja-JP" altLang="en-US" sz="800" dirty="0">
                <a:solidFill>
                  <a:schemeClr val="tx1"/>
                </a:solidFill>
              </a:rPr>
              <a:t>〇〇．</a:t>
            </a:r>
            <a:r>
              <a:rPr lang="ja-JP" altLang="en-US" sz="800" dirty="0">
                <a:solidFill>
                  <a:schemeClr val="tx1"/>
                </a:solidFill>
              </a:rPr>
              <a:t>〇〇　</a:t>
            </a:r>
            <a:endParaRPr kumimoji="1" lang="ja-JP" altLang="en-US" sz="800" dirty="0">
              <a:solidFill>
                <a:schemeClr val="tx1"/>
              </a:solidFill>
            </a:endParaRPr>
          </a:p>
        </p:txBody>
      </p:sp>
    </p:spTree>
    <p:extLst>
      <p:ext uri="{BB962C8B-B14F-4D97-AF65-F5344CB8AC3E}">
        <p14:creationId xmlns:p14="http://schemas.microsoft.com/office/powerpoint/2010/main" val="1903920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a:extLst>
              <a:ext uri="{FF2B5EF4-FFF2-40B4-BE49-F238E27FC236}">
                <a16:creationId xmlns:a16="http://schemas.microsoft.com/office/drawing/2014/main" id="{A5C52289-7734-DC4D-43ED-1B95C71C940E}"/>
              </a:ext>
            </a:extLst>
          </p:cNvPr>
          <p:cNvSpPr txBox="1"/>
          <p:nvPr/>
        </p:nvSpPr>
        <p:spPr>
          <a:xfrm>
            <a:off x="368300" y="543651"/>
            <a:ext cx="1829347" cy="276999"/>
          </a:xfrm>
          <a:prstGeom prst="rect">
            <a:avLst/>
          </a:prstGeom>
          <a:noFill/>
        </p:spPr>
        <p:txBody>
          <a:bodyPr wrap="none" rtlCol="0">
            <a:spAutoFit/>
          </a:bodyPr>
          <a:lstStyle/>
          <a:p>
            <a:r>
              <a:rPr lang="ja-JP" altLang="en-US" sz="1200" dirty="0"/>
              <a:t>■受検が２回以上の方へ</a:t>
            </a:r>
            <a:endParaRPr kumimoji="1" lang="ja-JP" altLang="en-US" sz="1200" dirty="0"/>
          </a:p>
        </p:txBody>
      </p:sp>
      <p:grpSp>
        <p:nvGrpSpPr>
          <p:cNvPr id="13" name="グループ化 12">
            <a:extLst>
              <a:ext uri="{FF2B5EF4-FFF2-40B4-BE49-F238E27FC236}">
                <a16:creationId xmlns:a16="http://schemas.microsoft.com/office/drawing/2014/main" id="{88BA8C47-5456-6EC4-3641-44D7FF32C8EC}"/>
              </a:ext>
            </a:extLst>
          </p:cNvPr>
          <p:cNvGrpSpPr/>
          <p:nvPr/>
        </p:nvGrpSpPr>
        <p:grpSpPr>
          <a:xfrm>
            <a:off x="616690" y="1140570"/>
            <a:ext cx="5479220" cy="2577776"/>
            <a:chOff x="616690" y="1140570"/>
            <a:chExt cx="5479220" cy="2577776"/>
          </a:xfrm>
        </p:grpSpPr>
        <p:pic>
          <p:nvPicPr>
            <p:cNvPr id="9" name="図 8">
              <a:extLst>
                <a:ext uri="{FF2B5EF4-FFF2-40B4-BE49-F238E27FC236}">
                  <a16:creationId xmlns:a16="http://schemas.microsoft.com/office/drawing/2014/main" id="{D1DF8498-0D7B-E8F7-FC82-753C7A586894}"/>
                </a:ext>
              </a:extLst>
            </p:cNvPr>
            <p:cNvPicPr>
              <a:picLocks noChangeAspect="1"/>
            </p:cNvPicPr>
            <p:nvPr/>
          </p:nvPicPr>
          <p:blipFill rotWithShape="1">
            <a:blip r:embed="rId2"/>
            <a:srcRect l="25737" t="13985" r="25271" b="45039"/>
            <a:stretch/>
          </p:blipFill>
          <p:spPr>
            <a:xfrm>
              <a:off x="616690" y="1140570"/>
              <a:ext cx="5479220" cy="2577776"/>
            </a:xfrm>
            <a:prstGeom prst="rect">
              <a:avLst/>
            </a:prstGeom>
          </p:spPr>
        </p:pic>
        <p:sp>
          <p:nvSpPr>
            <p:cNvPr id="7" name="正方形/長方形 6">
              <a:extLst>
                <a:ext uri="{FF2B5EF4-FFF2-40B4-BE49-F238E27FC236}">
                  <a16:creationId xmlns:a16="http://schemas.microsoft.com/office/drawing/2014/main" id="{402F92F2-B36F-941F-EB14-2FC2563500F0}"/>
                </a:ext>
              </a:extLst>
            </p:cNvPr>
            <p:cNvSpPr/>
            <p:nvPr/>
          </p:nvSpPr>
          <p:spPr>
            <a:xfrm>
              <a:off x="616690" y="1249455"/>
              <a:ext cx="1793826" cy="216348"/>
            </a:xfrm>
            <a:prstGeom prst="rect">
              <a:avLst/>
            </a:prstGeom>
            <a:solidFill>
              <a:srgbClr val="0071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bg1"/>
                  </a:solidFill>
                </a:rPr>
                <a:t>社員番号</a:t>
              </a:r>
              <a:r>
                <a:rPr lang="en-US" altLang="ja-JP" sz="800" dirty="0">
                  <a:solidFill>
                    <a:schemeClr val="bg1"/>
                  </a:solidFill>
                </a:rPr>
                <a:t>:</a:t>
              </a:r>
              <a:r>
                <a:rPr kumimoji="1" lang="en-US" altLang="ja-JP" sz="800" dirty="0">
                  <a:solidFill>
                    <a:schemeClr val="bg1"/>
                  </a:solidFill>
                </a:rPr>
                <a:t>0000</a:t>
              </a:r>
              <a:r>
                <a:rPr kumimoji="1" lang="ja-JP" altLang="en-US" sz="800" dirty="0">
                  <a:solidFill>
                    <a:schemeClr val="bg1"/>
                  </a:solidFill>
                </a:rPr>
                <a:t>　</a:t>
              </a:r>
              <a:r>
                <a:rPr kumimoji="1" lang="en-US" altLang="ja-JP" sz="1050" dirty="0">
                  <a:solidFill>
                    <a:srgbClr val="FFFF00"/>
                  </a:solidFill>
                </a:rPr>
                <a:t>HOME</a:t>
              </a:r>
            </a:p>
          </p:txBody>
        </p:sp>
      </p:grpSp>
      <p:sp>
        <p:nvSpPr>
          <p:cNvPr id="11" name="テキスト ボックス 10">
            <a:extLst>
              <a:ext uri="{FF2B5EF4-FFF2-40B4-BE49-F238E27FC236}">
                <a16:creationId xmlns:a16="http://schemas.microsoft.com/office/drawing/2014/main" id="{AB532326-6305-44A0-777C-60124232E7B1}"/>
              </a:ext>
            </a:extLst>
          </p:cNvPr>
          <p:cNvSpPr txBox="1"/>
          <p:nvPr/>
        </p:nvSpPr>
        <p:spPr>
          <a:xfrm>
            <a:off x="563230" y="896553"/>
            <a:ext cx="4387740" cy="276999"/>
          </a:xfrm>
          <a:prstGeom prst="rect">
            <a:avLst/>
          </a:prstGeom>
          <a:noFill/>
        </p:spPr>
        <p:txBody>
          <a:bodyPr wrap="none" rtlCol="0">
            <a:spAutoFit/>
          </a:bodyPr>
          <a:lstStyle/>
          <a:p>
            <a:r>
              <a:rPr kumimoji="1" lang="ja-JP" altLang="en-US" sz="1200" dirty="0">
                <a:solidFill>
                  <a:srgbClr val="FF0000"/>
                </a:solidFill>
              </a:rPr>
              <a:t>パスワードがわかる方は、入力して受検ページにお進みください。</a:t>
            </a:r>
          </a:p>
        </p:txBody>
      </p:sp>
      <p:sp>
        <p:nvSpPr>
          <p:cNvPr id="12" name="テキスト ボックス 11">
            <a:extLst>
              <a:ext uri="{FF2B5EF4-FFF2-40B4-BE49-F238E27FC236}">
                <a16:creationId xmlns:a16="http://schemas.microsoft.com/office/drawing/2014/main" id="{B64CFB09-9743-CFB3-7970-5073CE51407D}"/>
              </a:ext>
            </a:extLst>
          </p:cNvPr>
          <p:cNvSpPr txBox="1"/>
          <p:nvPr/>
        </p:nvSpPr>
        <p:spPr>
          <a:xfrm>
            <a:off x="616690" y="3511883"/>
            <a:ext cx="2159566" cy="276999"/>
          </a:xfrm>
          <a:prstGeom prst="rect">
            <a:avLst/>
          </a:prstGeom>
          <a:noFill/>
        </p:spPr>
        <p:txBody>
          <a:bodyPr wrap="none" rtlCol="0">
            <a:spAutoFit/>
          </a:bodyPr>
          <a:lstStyle/>
          <a:p>
            <a:r>
              <a:rPr kumimoji="1" lang="ja-JP" altLang="en-US" sz="1200" dirty="0">
                <a:solidFill>
                  <a:srgbClr val="FF0000"/>
                </a:solidFill>
              </a:rPr>
              <a:t>パスワードがわかならい方は、</a:t>
            </a:r>
          </a:p>
        </p:txBody>
      </p:sp>
      <p:grpSp>
        <p:nvGrpSpPr>
          <p:cNvPr id="14" name="グループ化 13">
            <a:extLst>
              <a:ext uri="{FF2B5EF4-FFF2-40B4-BE49-F238E27FC236}">
                <a16:creationId xmlns:a16="http://schemas.microsoft.com/office/drawing/2014/main" id="{14D5B59C-9577-66B7-2FE2-E82935E24089}"/>
              </a:ext>
            </a:extLst>
          </p:cNvPr>
          <p:cNvGrpSpPr/>
          <p:nvPr/>
        </p:nvGrpSpPr>
        <p:grpSpPr>
          <a:xfrm>
            <a:off x="563230" y="3762427"/>
            <a:ext cx="5479220" cy="1617788"/>
            <a:chOff x="616690" y="1140570"/>
            <a:chExt cx="5479220" cy="1617788"/>
          </a:xfrm>
        </p:grpSpPr>
        <p:pic>
          <p:nvPicPr>
            <p:cNvPr id="15" name="図 14">
              <a:extLst>
                <a:ext uri="{FF2B5EF4-FFF2-40B4-BE49-F238E27FC236}">
                  <a16:creationId xmlns:a16="http://schemas.microsoft.com/office/drawing/2014/main" id="{B0DCC5B9-D9E7-1260-709B-64539295D846}"/>
                </a:ext>
              </a:extLst>
            </p:cNvPr>
            <p:cNvPicPr>
              <a:picLocks noChangeAspect="1"/>
            </p:cNvPicPr>
            <p:nvPr/>
          </p:nvPicPr>
          <p:blipFill rotWithShape="1">
            <a:blip r:embed="rId2"/>
            <a:srcRect l="25737" t="13985" r="25271" b="60299"/>
            <a:stretch/>
          </p:blipFill>
          <p:spPr>
            <a:xfrm>
              <a:off x="616690" y="1140570"/>
              <a:ext cx="5479220" cy="1617788"/>
            </a:xfrm>
            <a:prstGeom prst="rect">
              <a:avLst/>
            </a:prstGeom>
          </p:spPr>
        </p:pic>
        <p:sp>
          <p:nvSpPr>
            <p:cNvPr id="16" name="正方形/長方形 15">
              <a:extLst>
                <a:ext uri="{FF2B5EF4-FFF2-40B4-BE49-F238E27FC236}">
                  <a16:creationId xmlns:a16="http://schemas.microsoft.com/office/drawing/2014/main" id="{409294F2-88E9-C412-D47F-CFA5EBFD2AE7}"/>
                </a:ext>
              </a:extLst>
            </p:cNvPr>
            <p:cNvSpPr/>
            <p:nvPr/>
          </p:nvSpPr>
          <p:spPr>
            <a:xfrm>
              <a:off x="616690" y="1249455"/>
              <a:ext cx="1793826" cy="216348"/>
            </a:xfrm>
            <a:prstGeom prst="rect">
              <a:avLst/>
            </a:prstGeom>
            <a:solidFill>
              <a:srgbClr val="0071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bg1"/>
                  </a:solidFill>
                </a:rPr>
                <a:t>社員番号</a:t>
              </a:r>
              <a:r>
                <a:rPr lang="en-US" altLang="ja-JP" sz="800" dirty="0">
                  <a:solidFill>
                    <a:schemeClr val="bg1"/>
                  </a:solidFill>
                </a:rPr>
                <a:t>:</a:t>
              </a:r>
              <a:r>
                <a:rPr kumimoji="1" lang="en-US" altLang="ja-JP" sz="800" dirty="0">
                  <a:solidFill>
                    <a:schemeClr val="bg1"/>
                  </a:solidFill>
                </a:rPr>
                <a:t>0000</a:t>
              </a:r>
              <a:r>
                <a:rPr kumimoji="1" lang="ja-JP" altLang="en-US" sz="800" dirty="0">
                  <a:solidFill>
                    <a:schemeClr val="bg1"/>
                  </a:solidFill>
                </a:rPr>
                <a:t>　</a:t>
              </a:r>
              <a:r>
                <a:rPr kumimoji="1" lang="en-US" altLang="ja-JP" sz="1050" dirty="0">
                  <a:solidFill>
                    <a:srgbClr val="FFFF00"/>
                  </a:solidFill>
                </a:rPr>
                <a:t>HOME</a:t>
              </a:r>
            </a:p>
          </p:txBody>
        </p:sp>
      </p:grpSp>
      <p:sp>
        <p:nvSpPr>
          <p:cNvPr id="17" name="楕円 16">
            <a:extLst>
              <a:ext uri="{FF2B5EF4-FFF2-40B4-BE49-F238E27FC236}">
                <a16:creationId xmlns:a16="http://schemas.microsoft.com/office/drawing/2014/main" id="{50E65DF6-EE88-1F75-BB5F-40B7C71A7BD4}"/>
              </a:ext>
            </a:extLst>
          </p:cNvPr>
          <p:cNvSpPr/>
          <p:nvPr/>
        </p:nvSpPr>
        <p:spPr>
          <a:xfrm>
            <a:off x="1219200" y="4822784"/>
            <a:ext cx="1346791" cy="362118"/>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id="{9220A4A9-8EA9-F8F4-4762-9C565C2BE12B}"/>
              </a:ext>
            </a:extLst>
          </p:cNvPr>
          <p:cNvSpPr/>
          <p:nvPr/>
        </p:nvSpPr>
        <p:spPr>
          <a:xfrm>
            <a:off x="300065" y="6791530"/>
            <a:ext cx="543451" cy="3532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800" dirty="0">
                <a:solidFill>
                  <a:schemeClr val="tx1"/>
                </a:solidFill>
              </a:rPr>
              <a:t>〇〇</a:t>
            </a:r>
            <a:r>
              <a:rPr lang="ja-JP" altLang="en-US" sz="800" dirty="0">
                <a:solidFill>
                  <a:schemeClr val="tx1"/>
                </a:solidFill>
              </a:rPr>
              <a:t>様　</a:t>
            </a:r>
            <a:endParaRPr kumimoji="1" lang="ja-JP" altLang="en-US" sz="800" dirty="0">
              <a:solidFill>
                <a:schemeClr val="tx1"/>
              </a:solidFill>
            </a:endParaRPr>
          </a:p>
        </p:txBody>
      </p:sp>
      <p:grpSp>
        <p:nvGrpSpPr>
          <p:cNvPr id="3" name="グループ化 2">
            <a:extLst>
              <a:ext uri="{FF2B5EF4-FFF2-40B4-BE49-F238E27FC236}">
                <a16:creationId xmlns:a16="http://schemas.microsoft.com/office/drawing/2014/main" id="{48CF6035-A7C6-DE97-DD39-1EBB04D8383A}"/>
              </a:ext>
            </a:extLst>
          </p:cNvPr>
          <p:cNvGrpSpPr/>
          <p:nvPr/>
        </p:nvGrpSpPr>
        <p:grpSpPr>
          <a:xfrm>
            <a:off x="23618" y="5309679"/>
            <a:ext cx="6810764" cy="3525220"/>
            <a:chOff x="23618" y="5309679"/>
            <a:chExt cx="6810764" cy="3525220"/>
          </a:xfrm>
        </p:grpSpPr>
        <p:grpSp>
          <p:nvGrpSpPr>
            <p:cNvPr id="18" name="グループ化 17">
              <a:extLst>
                <a:ext uri="{FF2B5EF4-FFF2-40B4-BE49-F238E27FC236}">
                  <a16:creationId xmlns:a16="http://schemas.microsoft.com/office/drawing/2014/main" id="{A2FAE5C9-2E8C-B255-BAC6-A37493DA7FCC}"/>
                </a:ext>
              </a:extLst>
            </p:cNvPr>
            <p:cNvGrpSpPr/>
            <p:nvPr/>
          </p:nvGrpSpPr>
          <p:grpSpPr>
            <a:xfrm>
              <a:off x="23618" y="5309679"/>
              <a:ext cx="6810764" cy="3525220"/>
              <a:chOff x="0" y="4723353"/>
              <a:chExt cx="6810764" cy="3525220"/>
            </a:xfrm>
          </p:grpSpPr>
          <p:pic>
            <p:nvPicPr>
              <p:cNvPr id="19" name="図 18">
                <a:extLst>
                  <a:ext uri="{FF2B5EF4-FFF2-40B4-BE49-F238E27FC236}">
                    <a16:creationId xmlns:a16="http://schemas.microsoft.com/office/drawing/2014/main" id="{B86338D3-9C41-3B5E-4A60-82DEB6122D43}"/>
                  </a:ext>
                </a:extLst>
              </p:cNvPr>
              <p:cNvPicPr>
                <a:picLocks noChangeAspect="1"/>
              </p:cNvPicPr>
              <p:nvPr/>
            </p:nvPicPr>
            <p:blipFill rotWithShape="1">
              <a:blip r:embed="rId3"/>
              <a:srcRect l="21111" t="31131" r="40593" b="16853"/>
              <a:stretch/>
            </p:blipFill>
            <p:spPr>
              <a:xfrm>
                <a:off x="0" y="5938349"/>
                <a:ext cx="3023767" cy="2310224"/>
              </a:xfrm>
              <a:prstGeom prst="rect">
                <a:avLst/>
              </a:prstGeom>
            </p:spPr>
          </p:pic>
          <p:sp>
            <p:nvSpPr>
              <p:cNvPr id="20" name="テキスト ボックス 19">
                <a:extLst>
                  <a:ext uri="{FF2B5EF4-FFF2-40B4-BE49-F238E27FC236}">
                    <a16:creationId xmlns:a16="http://schemas.microsoft.com/office/drawing/2014/main" id="{10EE6BAF-52AC-2CFB-45F0-A17725D5E52B}"/>
                  </a:ext>
                </a:extLst>
              </p:cNvPr>
              <p:cNvSpPr txBox="1"/>
              <p:nvPr/>
            </p:nvSpPr>
            <p:spPr>
              <a:xfrm>
                <a:off x="57428" y="5504959"/>
                <a:ext cx="3159839" cy="415498"/>
              </a:xfrm>
              <a:prstGeom prst="rect">
                <a:avLst/>
              </a:prstGeom>
              <a:noFill/>
            </p:spPr>
            <p:txBody>
              <a:bodyPr wrap="none" rtlCol="0">
                <a:spAutoFit/>
              </a:bodyPr>
              <a:lstStyle/>
              <a:p>
                <a:r>
                  <a:rPr kumimoji="1" lang="ja-JP" altLang="en-US" sz="1050" b="1" dirty="0">
                    <a:solidFill>
                      <a:srgbClr val="FF0000"/>
                    </a:solidFill>
                  </a:rPr>
                  <a:t>メールアドレスを設定されている場合には、</a:t>
                </a:r>
                <a:br>
                  <a:rPr kumimoji="1" lang="en-US" altLang="ja-JP" sz="1050" b="1" dirty="0">
                    <a:solidFill>
                      <a:srgbClr val="FF0000"/>
                    </a:solidFill>
                  </a:rPr>
                </a:br>
                <a:r>
                  <a:rPr kumimoji="1" lang="ja-JP" altLang="en-US" sz="1050" b="1" dirty="0">
                    <a:solidFill>
                      <a:srgbClr val="FF0000"/>
                    </a:solidFill>
                  </a:rPr>
                  <a:t>下記のようなメールに</a:t>
                </a:r>
                <a:r>
                  <a:rPr kumimoji="1" lang="en-US" altLang="ja-JP" sz="1050" b="1" dirty="0">
                    <a:solidFill>
                      <a:srgbClr val="FF0000"/>
                    </a:solidFill>
                  </a:rPr>
                  <a:t>PIN</a:t>
                </a:r>
                <a:r>
                  <a:rPr kumimoji="1" lang="ja-JP" altLang="en-US" sz="1050" b="1" dirty="0">
                    <a:solidFill>
                      <a:srgbClr val="FF0000"/>
                    </a:solidFill>
                  </a:rPr>
                  <a:t>コードが記載されています。</a:t>
                </a:r>
              </a:p>
            </p:txBody>
          </p:sp>
          <p:pic>
            <p:nvPicPr>
              <p:cNvPr id="21" name="図 20">
                <a:extLst>
                  <a:ext uri="{FF2B5EF4-FFF2-40B4-BE49-F238E27FC236}">
                    <a16:creationId xmlns:a16="http://schemas.microsoft.com/office/drawing/2014/main" id="{1A1A6DE8-52F2-8BC1-648C-3B60CD5B2CF5}"/>
                  </a:ext>
                </a:extLst>
              </p:cNvPr>
              <p:cNvPicPr>
                <a:picLocks noChangeAspect="1"/>
              </p:cNvPicPr>
              <p:nvPr/>
            </p:nvPicPr>
            <p:blipFill rotWithShape="1">
              <a:blip r:embed="rId4"/>
              <a:srcRect l="26046" t="14720" r="26821" b="31265"/>
              <a:stretch/>
            </p:blipFill>
            <p:spPr>
              <a:xfrm>
                <a:off x="3429000" y="6068495"/>
                <a:ext cx="3381764" cy="2180078"/>
              </a:xfrm>
              <a:prstGeom prst="rect">
                <a:avLst/>
              </a:prstGeom>
            </p:spPr>
          </p:pic>
          <p:grpSp>
            <p:nvGrpSpPr>
              <p:cNvPr id="22" name="グループ化 21">
                <a:extLst>
                  <a:ext uri="{FF2B5EF4-FFF2-40B4-BE49-F238E27FC236}">
                    <a16:creationId xmlns:a16="http://schemas.microsoft.com/office/drawing/2014/main" id="{9F9D95BB-8B49-6FF7-A395-A8FBE6EE7F00}"/>
                  </a:ext>
                </a:extLst>
              </p:cNvPr>
              <p:cNvGrpSpPr/>
              <p:nvPr/>
            </p:nvGrpSpPr>
            <p:grpSpPr>
              <a:xfrm>
                <a:off x="1637348" y="4723353"/>
                <a:ext cx="3374095" cy="617302"/>
                <a:chOff x="1608994" y="4814214"/>
                <a:chExt cx="3374095" cy="617302"/>
              </a:xfrm>
            </p:grpSpPr>
            <p:sp>
              <p:nvSpPr>
                <p:cNvPr id="27" name="矢印: 下 26">
                  <a:extLst>
                    <a:ext uri="{FF2B5EF4-FFF2-40B4-BE49-F238E27FC236}">
                      <a16:creationId xmlns:a16="http://schemas.microsoft.com/office/drawing/2014/main" id="{CABB92D5-0EB8-0490-5D9F-EC7B9127AB3A}"/>
                    </a:ext>
                  </a:extLst>
                </p:cNvPr>
                <p:cNvSpPr/>
                <p:nvPr/>
              </p:nvSpPr>
              <p:spPr>
                <a:xfrm>
                  <a:off x="1608994" y="5054009"/>
                  <a:ext cx="170187" cy="377507"/>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矢印: 下 27">
                  <a:extLst>
                    <a:ext uri="{FF2B5EF4-FFF2-40B4-BE49-F238E27FC236}">
                      <a16:creationId xmlns:a16="http://schemas.microsoft.com/office/drawing/2014/main" id="{3A2126F2-D8BF-84F1-EB90-05A4E2A716EA}"/>
                    </a:ext>
                  </a:extLst>
                </p:cNvPr>
                <p:cNvSpPr/>
                <p:nvPr/>
              </p:nvSpPr>
              <p:spPr>
                <a:xfrm>
                  <a:off x="4812902" y="5020742"/>
                  <a:ext cx="170187" cy="377507"/>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74F855A2-A5DE-C116-B515-BA8FD13FE38C}"/>
                    </a:ext>
                  </a:extLst>
                </p:cNvPr>
                <p:cNvSpPr/>
                <p:nvPr/>
              </p:nvSpPr>
              <p:spPr>
                <a:xfrm>
                  <a:off x="1651522" y="5002111"/>
                  <a:ext cx="3289039" cy="861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a:extLst>
                    <a:ext uri="{FF2B5EF4-FFF2-40B4-BE49-F238E27FC236}">
                      <a16:creationId xmlns:a16="http://schemas.microsoft.com/office/drawing/2014/main" id="{ABF11B47-75FC-6741-5936-051A63339100}"/>
                    </a:ext>
                  </a:extLst>
                </p:cNvPr>
                <p:cNvSpPr/>
                <p:nvPr/>
              </p:nvSpPr>
              <p:spPr>
                <a:xfrm>
                  <a:off x="3228208" y="4814214"/>
                  <a:ext cx="76120" cy="23097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3" name="テキスト ボックス 22">
                <a:extLst>
                  <a:ext uri="{FF2B5EF4-FFF2-40B4-BE49-F238E27FC236}">
                    <a16:creationId xmlns:a16="http://schemas.microsoft.com/office/drawing/2014/main" id="{7ECA03D1-9B1F-F11E-ED69-682120DA8057}"/>
                  </a:ext>
                </a:extLst>
              </p:cNvPr>
              <p:cNvSpPr txBox="1"/>
              <p:nvPr/>
            </p:nvSpPr>
            <p:spPr>
              <a:xfrm>
                <a:off x="3619500" y="5337168"/>
                <a:ext cx="3050835" cy="738664"/>
              </a:xfrm>
              <a:prstGeom prst="rect">
                <a:avLst/>
              </a:prstGeom>
              <a:noFill/>
            </p:spPr>
            <p:txBody>
              <a:bodyPr wrap="none" rtlCol="0">
                <a:spAutoFit/>
              </a:bodyPr>
              <a:lstStyle/>
              <a:p>
                <a:r>
                  <a:rPr kumimoji="1" lang="ja-JP" altLang="en-US" sz="1050" b="1" dirty="0">
                    <a:solidFill>
                      <a:srgbClr val="FF0000"/>
                    </a:solidFill>
                  </a:rPr>
                  <a:t>メールアドレスを設定されていない場合には、</a:t>
                </a:r>
                <a:br>
                  <a:rPr kumimoji="1" lang="en-US" altLang="ja-JP" sz="1050" b="1" dirty="0">
                    <a:solidFill>
                      <a:srgbClr val="FF0000"/>
                    </a:solidFill>
                  </a:rPr>
                </a:br>
                <a:r>
                  <a:rPr kumimoji="1" lang="ja-JP" altLang="en-US" sz="1050" b="1" dirty="0">
                    <a:solidFill>
                      <a:srgbClr val="FF0000"/>
                    </a:solidFill>
                  </a:rPr>
                  <a:t>下記が表示されます。</a:t>
                </a:r>
                <a:endParaRPr kumimoji="1" lang="en-US" altLang="ja-JP" sz="1050" b="1" dirty="0">
                  <a:solidFill>
                    <a:srgbClr val="FF0000"/>
                  </a:solidFill>
                </a:endParaRPr>
              </a:p>
              <a:p>
                <a:r>
                  <a:rPr lang="ja-JP" altLang="en-US" sz="1050" b="1" dirty="0">
                    <a:solidFill>
                      <a:srgbClr val="FF0000"/>
                    </a:solidFill>
                  </a:rPr>
                  <a:t>事業所のストレスチェック担当者にご連絡ください。</a:t>
                </a:r>
                <a:endParaRPr lang="en-US" altLang="ja-JP" sz="1050" b="1" dirty="0">
                  <a:solidFill>
                    <a:srgbClr val="FF0000"/>
                  </a:solidFill>
                </a:endParaRPr>
              </a:p>
              <a:p>
                <a:r>
                  <a:rPr lang="ja-JP" altLang="en-US" sz="1050" b="1" dirty="0">
                    <a:solidFill>
                      <a:srgbClr val="FF0000"/>
                    </a:solidFill>
                  </a:rPr>
                  <a:t>再設定用の</a:t>
                </a:r>
                <a:r>
                  <a:rPr lang="en-US" altLang="ja-JP" sz="1050" b="1" dirty="0">
                    <a:solidFill>
                      <a:srgbClr val="FF0000"/>
                    </a:solidFill>
                  </a:rPr>
                  <a:t>PIN</a:t>
                </a:r>
                <a:r>
                  <a:rPr lang="ja-JP" altLang="en-US" sz="1050" b="1" dirty="0">
                    <a:solidFill>
                      <a:srgbClr val="FF0000"/>
                    </a:solidFill>
                  </a:rPr>
                  <a:t>コードを担当者にお伝えします。</a:t>
                </a:r>
                <a:endParaRPr kumimoji="1" lang="ja-JP" altLang="en-US" sz="1050" b="1" dirty="0">
                  <a:solidFill>
                    <a:srgbClr val="FF0000"/>
                  </a:solidFill>
                </a:endParaRPr>
              </a:p>
            </p:txBody>
          </p:sp>
          <p:sp>
            <p:nvSpPr>
              <p:cNvPr id="24" name="正方形/長方形 23">
                <a:extLst>
                  <a:ext uri="{FF2B5EF4-FFF2-40B4-BE49-F238E27FC236}">
                    <a16:creationId xmlns:a16="http://schemas.microsoft.com/office/drawing/2014/main" id="{B0FBAA38-3645-F26F-9DD5-846D50A540DC}"/>
                  </a:ext>
                </a:extLst>
              </p:cNvPr>
              <p:cNvSpPr/>
              <p:nvPr/>
            </p:nvSpPr>
            <p:spPr>
              <a:xfrm>
                <a:off x="3549503" y="6105612"/>
                <a:ext cx="1022498" cy="143564"/>
              </a:xfrm>
              <a:prstGeom prst="rect">
                <a:avLst/>
              </a:prstGeom>
              <a:solidFill>
                <a:srgbClr val="0071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600" dirty="0">
                    <a:solidFill>
                      <a:schemeClr val="bg1"/>
                    </a:solidFill>
                  </a:rPr>
                  <a:t>社員番号</a:t>
                </a:r>
                <a:r>
                  <a:rPr lang="en-US" altLang="ja-JP" sz="600" dirty="0">
                    <a:solidFill>
                      <a:schemeClr val="bg1"/>
                    </a:solidFill>
                  </a:rPr>
                  <a:t>:</a:t>
                </a:r>
                <a:r>
                  <a:rPr kumimoji="1" lang="en-US" altLang="ja-JP" sz="600" dirty="0">
                    <a:solidFill>
                      <a:schemeClr val="bg1"/>
                    </a:solidFill>
                  </a:rPr>
                  <a:t>0000</a:t>
                </a:r>
                <a:r>
                  <a:rPr kumimoji="1" lang="ja-JP" altLang="en-US" sz="600" dirty="0">
                    <a:solidFill>
                      <a:schemeClr val="bg1"/>
                    </a:solidFill>
                  </a:rPr>
                  <a:t>　</a:t>
                </a:r>
                <a:r>
                  <a:rPr kumimoji="1" lang="en-US" altLang="ja-JP" sz="600" dirty="0">
                    <a:solidFill>
                      <a:srgbClr val="FFFF00"/>
                    </a:solidFill>
                  </a:rPr>
                  <a:t>HOME</a:t>
                </a:r>
              </a:p>
            </p:txBody>
          </p:sp>
          <p:sp>
            <p:nvSpPr>
              <p:cNvPr id="25" name="正方形/長方形 24">
                <a:extLst>
                  <a:ext uri="{FF2B5EF4-FFF2-40B4-BE49-F238E27FC236}">
                    <a16:creationId xmlns:a16="http://schemas.microsoft.com/office/drawing/2014/main" id="{E6F981C8-68A8-ED84-3A57-CB3B1AB6B41E}"/>
                  </a:ext>
                </a:extLst>
              </p:cNvPr>
              <p:cNvSpPr/>
              <p:nvPr/>
            </p:nvSpPr>
            <p:spPr>
              <a:xfrm>
                <a:off x="276447" y="7035591"/>
                <a:ext cx="2062716" cy="28669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5ECDC5A2-1644-6B84-F793-47D760E07562}"/>
                  </a:ext>
                </a:extLst>
              </p:cNvPr>
              <p:cNvSpPr txBox="1"/>
              <p:nvPr/>
            </p:nvSpPr>
            <p:spPr>
              <a:xfrm>
                <a:off x="880299" y="6771478"/>
                <a:ext cx="2519975" cy="246221"/>
              </a:xfrm>
              <a:prstGeom prst="rect">
                <a:avLst/>
              </a:prstGeom>
              <a:noFill/>
            </p:spPr>
            <p:txBody>
              <a:bodyPr wrap="square" rtlCol="0">
                <a:spAutoFit/>
              </a:bodyPr>
              <a:lstStyle/>
              <a:p>
                <a:r>
                  <a:rPr kumimoji="1" lang="ja-JP" altLang="en-US" sz="1000" b="1" dirty="0">
                    <a:solidFill>
                      <a:srgbClr val="FF0000"/>
                    </a:solidFill>
                  </a:rPr>
                  <a:t>有効期限が決まっています。</a:t>
                </a:r>
                <a:r>
                  <a:rPr lang="ja-JP" altLang="en-US" sz="1000" b="1" dirty="0">
                    <a:solidFill>
                      <a:srgbClr val="FF0000"/>
                    </a:solidFill>
                  </a:rPr>
                  <a:t>ご注意ください。</a:t>
                </a:r>
                <a:endParaRPr kumimoji="1" lang="ja-JP" altLang="en-US" sz="1000" b="1" dirty="0">
                  <a:solidFill>
                    <a:srgbClr val="FF0000"/>
                  </a:solidFill>
                </a:endParaRPr>
              </a:p>
            </p:txBody>
          </p:sp>
        </p:grpSp>
        <p:sp>
          <p:nvSpPr>
            <p:cNvPr id="2" name="テキスト ボックス 1">
              <a:extLst>
                <a:ext uri="{FF2B5EF4-FFF2-40B4-BE49-F238E27FC236}">
                  <a16:creationId xmlns:a16="http://schemas.microsoft.com/office/drawing/2014/main" id="{ABAD0265-C41F-3C14-C093-85B0D165C0DD}"/>
                </a:ext>
              </a:extLst>
            </p:cNvPr>
            <p:cNvSpPr txBox="1"/>
            <p:nvPr/>
          </p:nvSpPr>
          <p:spPr>
            <a:xfrm>
              <a:off x="319011" y="6576522"/>
              <a:ext cx="1454244" cy="230832"/>
            </a:xfrm>
            <a:prstGeom prst="rect">
              <a:avLst/>
            </a:prstGeom>
            <a:solidFill>
              <a:schemeClr val="bg1"/>
            </a:solidFill>
          </p:spPr>
          <p:txBody>
            <a:bodyPr wrap="none" rtlCol="0">
              <a:spAutoFit/>
            </a:bodyPr>
            <a:lstStyle/>
            <a:p>
              <a:r>
                <a:rPr kumimoji="1" lang="ja-JP" altLang="en-US" sz="900" dirty="0"/>
                <a:t>会社名　　　　　　　　　　　　</a:t>
              </a:r>
            </a:p>
          </p:txBody>
        </p:sp>
      </p:grpSp>
    </p:spTree>
    <p:extLst>
      <p:ext uri="{BB962C8B-B14F-4D97-AF65-F5344CB8AC3E}">
        <p14:creationId xmlns:p14="http://schemas.microsoft.com/office/powerpoint/2010/main" val="2798358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DC663628-53D7-CA40-AA12-6B6B7EBA1757}"/>
              </a:ext>
            </a:extLst>
          </p:cNvPr>
          <p:cNvPicPr>
            <a:picLocks noChangeAspect="1"/>
          </p:cNvPicPr>
          <p:nvPr/>
        </p:nvPicPr>
        <p:blipFill rotWithShape="1">
          <a:blip r:embed="rId2"/>
          <a:srcRect l="25556" t="15432" r="24815" b="6873"/>
          <a:stretch/>
        </p:blipFill>
        <p:spPr>
          <a:xfrm>
            <a:off x="735651" y="1069797"/>
            <a:ext cx="5158097" cy="4542205"/>
          </a:xfrm>
          <a:prstGeom prst="rect">
            <a:avLst/>
          </a:prstGeom>
        </p:spPr>
      </p:pic>
      <p:sp>
        <p:nvSpPr>
          <p:cNvPr id="11" name="正方形/長方形 10">
            <a:extLst>
              <a:ext uri="{FF2B5EF4-FFF2-40B4-BE49-F238E27FC236}">
                <a16:creationId xmlns:a16="http://schemas.microsoft.com/office/drawing/2014/main" id="{D10A5E8C-3D60-6B8A-F064-F69C74164619}"/>
              </a:ext>
            </a:extLst>
          </p:cNvPr>
          <p:cNvSpPr/>
          <p:nvPr/>
        </p:nvSpPr>
        <p:spPr>
          <a:xfrm>
            <a:off x="735651" y="1069797"/>
            <a:ext cx="1793826" cy="216348"/>
          </a:xfrm>
          <a:prstGeom prst="rect">
            <a:avLst/>
          </a:prstGeom>
          <a:solidFill>
            <a:srgbClr val="0071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bg1"/>
                </a:solidFill>
              </a:rPr>
              <a:t>社員番号</a:t>
            </a:r>
            <a:r>
              <a:rPr lang="en-US" altLang="ja-JP" sz="800" dirty="0">
                <a:solidFill>
                  <a:schemeClr val="bg1"/>
                </a:solidFill>
              </a:rPr>
              <a:t>:</a:t>
            </a:r>
            <a:r>
              <a:rPr kumimoji="1" lang="en-US" altLang="ja-JP" sz="800" dirty="0">
                <a:solidFill>
                  <a:schemeClr val="bg1"/>
                </a:solidFill>
              </a:rPr>
              <a:t>0000</a:t>
            </a:r>
            <a:r>
              <a:rPr kumimoji="1" lang="ja-JP" altLang="en-US" sz="800" dirty="0">
                <a:solidFill>
                  <a:schemeClr val="bg1"/>
                </a:solidFill>
              </a:rPr>
              <a:t>　</a:t>
            </a:r>
            <a:r>
              <a:rPr kumimoji="1" lang="en-US" altLang="ja-JP" sz="1050" dirty="0">
                <a:solidFill>
                  <a:srgbClr val="FFFF00"/>
                </a:solidFill>
              </a:rPr>
              <a:t>HOME</a:t>
            </a:r>
          </a:p>
        </p:txBody>
      </p:sp>
      <p:sp>
        <p:nvSpPr>
          <p:cNvPr id="12" name="テキスト ボックス 11">
            <a:extLst>
              <a:ext uri="{FF2B5EF4-FFF2-40B4-BE49-F238E27FC236}">
                <a16:creationId xmlns:a16="http://schemas.microsoft.com/office/drawing/2014/main" id="{DD26EB25-590E-74A1-473C-B497ED878866}"/>
              </a:ext>
            </a:extLst>
          </p:cNvPr>
          <p:cNvSpPr txBox="1"/>
          <p:nvPr/>
        </p:nvSpPr>
        <p:spPr>
          <a:xfrm>
            <a:off x="368300" y="543651"/>
            <a:ext cx="1648208" cy="276999"/>
          </a:xfrm>
          <a:prstGeom prst="rect">
            <a:avLst/>
          </a:prstGeom>
          <a:noFill/>
        </p:spPr>
        <p:txBody>
          <a:bodyPr wrap="none" rtlCol="0">
            <a:spAutoFit/>
          </a:bodyPr>
          <a:lstStyle/>
          <a:p>
            <a:r>
              <a:rPr lang="ja-JP" altLang="en-US" sz="1200" dirty="0"/>
              <a:t>■パスワード登録画面</a:t>
            </a:r>
            <a:endParaRPr kumimoji="1" lang="ja-JP" altLang="en-US" sz="1200" dirty="0"/>
          </a:p>
        </p:txBody>
      </p:sp>
      <p:sp>
        <p:nvSpPr>
          <p:cNvPr id="13" name="テキスト ボックス 12">
            <a:extLst>
              <a:ext uri="{FF2B5EF4-FFF2-40B4-BE49-F238E27FC236}">
                <a16:creationId xmlns:a16="http://schemas.microsoft.com/office/drawing/2014/main" id="{A7DAAB2B-29D2-EFFE-954D-C958069F3C2E}"/>
              </a:ext>
            </a:extLst>
          </p:cNvPr>
          <p:cNvSpPr txBox="1"/>
          <p:nvPr/>
        </p:nvSpPr>
        <p:spPr>
          <a:xfrm>
            <a:off x="3628952" y="4080748"/>
            <a:ext cx="2169184" cy="461665"/>
          </a:xfrm>
          <a:prstGeom prst="rect">
            <a:avLst/>
          </a:prstGeom>
          <a:noFill/>
        </p:spPr>
        <p:txBody>
          <a:bodyPr wrap="none" rtlCol="0">
            <a:spAutoFit/>
          </a:bodyPr>
          <a:lstStyle/>
          <a:p>
            <a:r>
              <a:rPr lang="ja-JP" altLang="en-US" sz="1200" dirty="0">
                <a:solidFill>
                  <a:srgbClr val="FF0000"/>
                </a:solidFill>
              </a:rPr>
              <a:t>■忘れないように必ずメモ等に</a:t>
            </a:r>
            <a:endParaRPr lang="en-US" altLang="ja-JP" sz="1200" dirty="0">
              <a:solidFill>
                <a:srgbClr val="FF0000"/>
              </a:solidFill>
            </a:endParaRPr>
          </a:p>
          <a:p>
            <a:r>
              <a:rPr kumimoji="1" lang="ja-JP" altLang="en-US" sz="1200" dirty="0">
                <a:solidFill>
                  <a:srgbClr val="FF0000"/>
                </a:solidFill>
              </a:rPr>
              <a:t>　</a:t>
            </a:r>
            <a:r>
              <a:rPr lang="ja-JP" altLang="en-US" sz="1200" dirty="0">
                <a:solidFill>
                  <a:srgbClr val="FF0000"/>
                </a:solidFill>
              </a:rPr>
              <a:t>  残してください。</a:t>
            </a:r>
            <a:endParaRPr kumimoji="1" lang="ja-JP" altLang="en-US" sz="1200" dirty="0">
              <a:solidFill>
                <a:srgbClr val="FF0000"/>
              </a:solidFill>
            </a:endParaRPr>
          </a:p>
        </p:txBody>
      </p:sp>
      <p:sp>
        <p:nvSpPr>
          <p:cNvPr id="2" name="正方形/長方形 1">
            <a:extLst>
              <a:ext uri="{FF2B5EF4-FFF2-40B4-BE49-F238E27FC236}">
                <a16:creationId xmlns:a16="http://schemas.microsoft.com/office/drawing/2014/main" id="{73C86F54-D1EF-C929-8714-8264A4E402D3}"/>
              </a:ext>
            </a:extLst>
          </p:cNvPr>
          <p:cNvSpPr/>
          <p:nvPr/>
        </p:nvSpPr>
        <p:spPr>
          <a:xfrm>
            <a:off x="2183219" y="2472827"/>
            <a:ext cx="1034903" cy="100252"/>
          </a:xfrm>
          <a:prstGeom prst="rect">
            <a:avLst/>
          </a:prstGeom>
          <a:solidFill>
            <a:srgbClr val="FAFA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800" dirty="0">
                <a:solidFill>
                  <a:schemeClr val="tx1"/>
                </a:solidFill>
              </a:rPr>
              <a:t>〇〇</a:t>
            </a:r>
            <a:r>
              <a:rPr kumimoji="1" lang="en-US" altLang="ja-JP" sz="800" dirty="0">
                <a:solidFill>
                  <a:schemeClr val="tx1"/>
                </a:solidFill>
              </a:rPr>
              <a:t>@</a:t>
            </a:r>
            <a:r>
              <a:rPr kumimoji="1" lang="ja-JP" altLang="en-US" sz="800" dirty="0">
                <a:solidFill>
                  <a:schemeClr val="tx1"/>
                </a:solidFill>
              </a:rPr>
              <a:t>〇〇．</a:t>
            </a:r>
            <a:r>
              <a:rPr lang="ja-JP" altLang="en-US" sz="800" dirty="0">
                <a:solidFill>
                  <a:schemeClr val="tx1"/>
                </a:solidFill>
              </a:rPr>
              <a:t>〇〇　</a:t>
            </a:r>
            <a:endParaRPr kumimoji="1" lang="ja-JP" altLang="en-US" sz="800" dirty="0">
              <a:solidFill>
                <a:schemeClr val="tx1"/>
              </a:solidFill>
            </a:endParaRPr>
          </a:p>
        </p:txBody>
      </p:sp>
    </p:spTree>
    <p:extLst>
      <p:ext uri="{BB962C8B-B14F-4D97-AF65-F5344CB8AC3E}">
        <p14:creationId xmlns:p14="http://schemas.microsoft.com/office/powerpoint/2010/main" val="1932300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542261" y="414670"/>
            <a:ext cx="3759362" cy="276999"/>
          </a:xfrm>
          <a:prstGeom prst="rect">
            <a:avLst/>
          </a:prstGeom>
          <a:noFill/>
        </p:spPr>
        <p:txBody>
          <a:bodyPr wrap="none" rtlCol="0">
            <a:spAutoFit/>
          </a:bodyPr>
          <a:lstStyle/>
          <a:p>
            <a:r>
              <a:rPr kumimoji="1" lang="ja-JP" altLang="en-US" sz="1200" b="1" dirty="0"/>
              <a:t>（２）　ストレス</a:t>
            </a:r>
            <a:r>
              <a:rPr lang="ja-JP" altLang="en-US" sz="1200" b="1" dirty="0"/>
              <a:t>チェックについての説明文を読みましょう。</a:t>
            </a:r>
            <a:endParaRPr kumimoji="1" lang="ja-JP" altLang="en-US" sz="1200" b="1" dirty="0"/>
          </a:p>
        </p:txBody>
      </p:sp>
      <p:sp>
        <p:nvSpPr>
          <p:cNvPr id="5" name="テキスト ボックス 4"/>
          <p:cNvSpPr txBox="1"/>
          <p:nvPr/>
        </p:nvSpPr>
        <p:spPr>
          <a:xfrm>
            <a:off x="1903228" y="6756739"/>
            <a:ext cx="3323346" cy="276999"/>
          </a:xfrm>
          <a:prstGeom prst="rect">
            <a:avLst/>
          </a:prstGeom>
          <a:noFill/>
        </p:spPr>
        <p:txBody>
          <a:bodyPr wrap="none" rtlCol="0">
            <a:spAutoFit/>
          </a:bodyPr>
          <a:lstStyle/>
          <a:p>
            <a:r>
              <a:rPr lang="ja-JP" altLang="en-US" sz="1200" dirty="0">
                <a:solidFill>
                  <a:srgbClr val="FF0000"/>
                </a:solidFill>
              </a:rPr>
              <a:t>クリックするとストレスチェック画面に変わります。</a:t>
            </a:r>
            <a:endParaRPr kumimoji="1" lang="ja-JP" altLang="en-US" sz="1200" dirty="0">
              <a:solidFill>
                <a:srgbClr val="FF0000"/>
              </a:solidFill>
            </a:endParaRPr>
          </a:p>
        </p:txBody>
      </p:sp>
      <p:sp>
        <p:nvSpPr>
          <p:cNvPr id="4" name="テキスト ボックス 3">
            <a:extLst>
              <a:ext uri="{FF2B5EF4-FFF2-40B4-BE49-F238E27FC236}">
                <a16:creationId xmlns:a16="http://schemas.microsoft.com/office/drawing/2014/main" id="{895D4B6D-27F0-46A7-A8E4-C89AF3713B98}"/>
              </a:ext>
            </a:extLst>
          </p:cNvPr>
          <p:cNvSpPr txBox="1"/>
          <p:nvPr/>
        </p:nvSpPr>
        <p:spPr>
          <a:xfrm>
            <a:off x="542261" y="984878"/>
            <a:ext cx="2536272" cy="276999"/>
          </a:xfrm>
          <a:prstGeom prst="rect">
            <a:avLst/>
          </a:prstGeom>
          <a:solidFill>
            <a:schemeClr val="bg1"/>
          </a:solidFill>
        </p:spPr>
        <p:txBody>
          <a:bodyPr wrap="none" rtlCol="0">
            <a:spAutoFit/>
          </a:bodyPr>
          <a:lstStyle/>
          <a:p>
            <a:r>
              <a:rPr lang="ja-JP" altLang="en-US" sz="1200" b="0" i="0" dirty="0">
                <a:solidFill>
                  <a:srgbClr val="0073C0"/>
                </a:solidFill>
                <a:effectLst/>
                <a:latin typeface="Helvetica Neue"/>
              </a:rPr>
              <a:t>医療法人社団緑心会 大橋クリニック</a:t>
            </a:r>
            <a:endParaRPr kumimoji="1" lang="ja-JP" altLang="en-US" sz="1200" dirty="0">
              <a:solidFill>
                <a:srgbClr val="0073C0"/>
              </a:solidFill>
            </a:endParaRPr>
          </a:p>
        </p:txBody>
      </p:sp>
      <p:grpSp>
        <p:nvGrpSpPr>
          <p:cNvPr id="9" name="グループ化 8">
            <a:extLst>
              <a:ext uri="{FF2B5EF4-FFF2-40B4-BE49-F238E27FC236}">
                <a16:creationId xmlns:a16="http://schemas.microsoft.com/office/drawing/2014/main" id="{9955AE67-EC7D-ED94-6015-20DEAC96A7F4}"/>
              </a:ext>
            </a:extLst>
          </p:cNvPr>
          <p:cNvGrpSpPr/>
          <p:nvPr/>
        </p:nvGrpSpPr>
        <p:grpSpPr>
          <a:xfrm>
            <a:off x="365884" y="984878"/>
            <a:ext cx="6203577" cy="5771861"/>
            <a:chOff x="365884" y="984878"/>
            <a:chExt cx="6203577" cy="5771861"/>
          </a:xfrm>
        </p:grpSpPr>
        <p:grpSp>
          <p:nvGrpSpPr>
            <p:cNvPr id="7" name="グループ化 6">
              <a:extLst>
                <a:ext uri="{FF2B5EF4-FFF2-40B4-BE49-F238E27FC236}">
                  <a16:creationId xmlns:a16="http://schemas.microsoft.com/office/drawing/2014/main" id="{08FC9C0A-C0A1-16F7-ABBD-1FE3CE5D7D9C}"/>
                </a:ext>
              </a:extLst>
            </p:cNvPr>
            <p:cNvGrpSpPr/>
            <p:nvPr/>
          </p:nvGrpSpPr>
          <p:grpSpPr>
            <a:xfrm>
              <a:off x="365884" y="984878"/>
              <a:ext cx="6203577" cy="5771861"/>
              <a:chOff x="365884" y="984878"/>
              <a:chExt cx="6203577" cy="5771861"/>
            </a:xfrm>
          </p:grpSpPr>
          <p:pic>
            <p:nvPicPr>
              <p:cNvPr id="2" name="図 1"/>
              <p:cNvPicPr>
                <a:picLocks noChangeAspect="1"/>
              </p:cNvPicPr>
              <p:nvPr/>
            </p:nvPicPr>
            <p:blipFill>
              <a:blip r:embed="rId2"/>
              <a:stretch>
                <a:fillRect/>
              </a:stretch>
            </p:blipFill>
            <p:spPr>
              <a:xfrm>
                <a:off x="365884" y="984878"/>
                <a:ext cx="6203577" cy="5771861"/>
              </a:xfrm>
              <a:prstGeom prst="rect">
                <a:avLst/>
              </a:prstGeom>
            </p:spPr>
          </p:pic>
          <p:sp>
            <p:nvSpPr>
              <p:cNvPr id="6" name="テキスト ボックス 5">
                <a:extLst>
                  <a:ext uri="{FF2B5EF4-FFF2-40B4-BE49-F238E27FC236}">
                    <a16:creationId xmlns:a16="http://schemas.microsoft.com/office/drawing/2014/main" id="{62248358-0940-AE68-2182-38ED76A2CEF6}"/>
                  </a:ext>
                </a:extLst>
              </p:cNvPr>
              <p:cNvSpPr txBox="1"/>
              <p:nvPr/>
            </p:nvSpPr>
            <p:spPr>
              <a:xfrm>
                <a:off x="542261" y="984878"/>
                <a:ext cx="3156633" cy="230832"/>
              </a:xfrm>
              <a:prstGeom prst="rect">
                <a:avLst/>
              </a:prstGeom>
              <a:solidFill>
                <a:schemeClr val="bg1"/>
              </a:solidFill>
            </p:spPr>
            <p:txBody>
              <a:bodyPr wrap="none" rtlCol="0">
                <a:spAutoFit/>
              </a:bodyPr>
              <a:lstStyle/>
              <a:p>
                <a:r>
                  <a:rPr kumimoji="1" lang="ja-JP" altLang="en-US" sz="900" b="1" dirty="0">
                    <a:solidFill>
                      <a:srgbClr val="0073C0"/>
                    </a:solidFill>
                  </a:rPr>
                  <a:t>会社名〇〇〇〇　　　　　　　　　　　　　　　　　　　　　　　　　　　</a:t>
                </a:r>
              </a:p>
            </p:txBody>
          </p:sp>
        </p:grpSp>
        <p:sp>
          <p:nvSpPr>
            <p:cNvPr id="8" name="テキスト ボックス 7">
              <a:extLst>
                <a:ext uri="{FF2B5EF4-FFF2-40B4-BE49-F238E27FC236}">
                  <a16:creationId xmlns:a16="http://schemas.microsoft.com/office/drawing/2014/main" id="{3172B76A-5512-5618-FAB1-AD8A19688406}"/>
                </a:ext>
              </a:extLst>
            </p:cNvPr>
            <p:cNvSpPr txBox="1"/>
            <p:nvPr/>
          </p:nvSpPr>
          <p:spPr>
            <a:xfrm>
              <a:off x="599025" y="2451728"/>
              <a:ext cx="2531462" cy="230832"/>
            </a:xfrm>
            <a:prstGeom prst="rect">
              <a:avLst/>
            </a:prstGeom>
            <a:solidFill>
              <a:schemeClr val="bg1"/>
            </a:solidFill>
          </p:spPr>
          <p:txBody>
            <a:bodyPr wrap="none" rtlCol="0">
              <a:spAutoFit/>
            </a:bodyPr>
            <a:lstStyle/>
            <a:p>
              <a:r>
                <a:rPr lang="ja-JP" altLang="en-US" sz="900" b="1" dirty="0">
                  <a:solidFill>
                    <a:schemeClr val="tx1">
                      <a:lumMod val="65000"/>
                      <a:lumOff val="35000"/>
                    </a:schemeClr>
                  </a:solidFill>
                </a:rPr>
                <a:t>実施者の社名・屋号・氏名　　　　　　　　　　　　　</a:t>
              </a:r>
              <a:r>
                <a:rPr kumimoji="1" lang="ja-JP" altLang="en-US" sz="900" b="1" dirty="0">
                  <a:solidFill>
                    <a:schemeClr val="tx1">
                      <a:lumMod val="65000"/>
                      <a:lumOff val="35000"/>
                    </a:schemeClr>
                  </a:solidFill>
                </a:rPr>
                <a:t>　</a:t>
              </a:r>
            </a:p>
          </p:txBody>
        </p:sp>
      </p:grpSp>
    </p:spTree>
    <p:extLst>
      <p:ext uri="{BB962C8B-B14F-4D97-AF65-F5344CB8AC3E}">
        <p14:creationId xmlns:p14="http://schemas.microsoft.com/office/powerpoint/2010/main" val="827156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275104" y="5892312"/>
            <a:ext cx="6343650" cy="2571750"/>
          </a:xfrm>
          <a:prstGeom prst="rect">
            <a:avLst/>
          </a:prstGeom>
        </p:spPr>
      </p:pic>
      <p:sp>
        <p:nvSpPr>
          <p:cNvPr id="5" name="テキスト ボックス 4"/>
          <p:cNvSpPr txBox="1"/>
          <p:nvPr/>
        </p:nvSpPr>
        <p:spPr>
          <a:xfrm>
            <a:off x="232242" y="5445540"/>
            <a:ext cx="6647974" cy="369332"/>
          </a:xfrm>
          <a:prstGeom prst="rect">
            <a:avLst/>
          </a:prstGeom>
          <a:noFill/>
        </p:spPr>
        <p:txBody>
          <a:bodyPr wrap="none" rtlCol="0">
            <a:spAutoFit/>
          </a:bodyPr>
          <a:lstStyle/>
          <a:p>
            <a:r>
              <a:rPr lang="ja-JP" altLang="en-US" dirty="0"/>
              <a:t>～～～～～～～～～～～　　　　　　　　　～～～～～～～～～～～</a:t>
            </a:r>
            <a:endParaRPr kumimoji="1" lang="ja-JP" altLang="en-US" dirty="0"/>
          </a:p>
        </p:txBody>
      </p:sp>
      <p:sp>
        <p:nvSpPr>
          <p:cNvPr id="6" name="テキスト ボックス 5"/>
          <p:cNvSpPr txBox="1"/>
          <p:nvPr/>
        </p:nvSpPr>
        <p:spPr>
          <a:xfrm>
            <a:off x="232242" y="5522980"/>
            <a:ext cx="6647974" cy="369332"/>
          </a:xfrm>
          <a:prstGeom prst="rect">
            <a:avLst/>
          </a:prstGeom>
          <a:noFill/>
        </p:spPr>
        <p:txBody>
          <a:bodyPr wrap="none" rtlCol="0">
            <a:spAutoFit/>
          </a:bodyPr>
          <a:lstStyle/>
          <a:p>
            <a:r>
              <a:rPr lang="ja-JP" altLang="en-US" dirty="0"/>
              <a:t>～～～～～～～～～～～　　　　　　　　　～～～～～～～～～～～</a:t>
            </a:r>
            <a:endParaRPr kumimoji="1" lang="ja-JP" altLang="en-US" dirty="0"/>
          </a:p>
        </p:txBody>
      </p:sp>
      <p:sp>
        <p:nvSpPr>
          <p:cNvPr id="7" name="テキスト ボックス 6"/>
          <p:cNvSpPr txBox="1"/>
          <p:nvPr/>
        </p:nvSpPr>
        <p:spPr>
          <a:xfrm>
            <a:off x="423508" y="182372"/>
            <a:ext cx="5888150" cy="276999"/>
          </a:xfrm>
          <a:prstGeom prst="rect">
            <a:avLst/>
          </a:prstGeom>
          <a:noFill/>
        </p:spPr>
        <p:txBody>
          <a:bodyPr wrap="none" rtlCol="0">
            <a:spAutoFit/>
          </a:bodyPr>
          <a:lstStyle/>
          <a:p>
            <a:r>
              <a:rPr kumimoji="1" lang="ja-JP" altLang="en-US" sz="1200" b="1" dirty="0"/>
              <a:t>（３）　ストレス</a:t>
            </a:r>
            <a:r>
              <a:rPr lang="ja-JP" altLang="en-US" sz="1200" b="1" dirty="0"/>
              <a:t>チェックを受けましょう。　全部で５７問あります。すべてに回答してください。</a:t>
            </a:r>
            <a:endParaRPr kumimoji="1" lang="ja-JP" altLang="en-US" sz="1200" b="1" dirty="0"/>
          </a:p>
        </p:txBody>
      </p:sp>
      <p:sp>
        <p:nvSpPr>
          <p:cNvPr id="9" name="テキスト ボックス 8"/>
          <p:cNvSpPr txBox="1"/>
          <p:nvPr/>
        </p:nvSpPr>
        <p:spPr>
          <a:xfrm>
            <a:off x="1751087" y="8464062"/>
            <a:ext cx="3610284" cy="276999"/>
          </a:xfrm>
          <a:prstGeom prst="rect">
            <a:avLst/>
          </a:prstGeom>
          <a:noFill/>
        </p:spPr>
        <p:txBody>
          <a:bodyPr wrap="none" rtlCol="0">
            <a:spAutoFit/>
          </a:bodyPr>
          <a:lstStyle/>
          <a:p>
            <a:r>
              <a:rPr kumimoji="1" lang="ja-JP" altLang="en-US" sz="1200" dirty="0">
                <a:solidFill>
                  <a:srgbClr val="FF0000"/>
                </a:solidFill>
              </a:rPr>
              <a:t>回答もれがないことを確認し、送信ボタンを押します。</a:t>
            </a:r>
          </a:p>
        </p:txBody>
      </p:sp>
      <p:sp>
        <p:nvSpPr>
          <p:cNvPr id="8" name="テキスト ボックス 7">
            <a:extLst>
              <a:ext uri="{FF2B5EF4-FFF2-40B4-BE49-F238E27FC236}">
                <a16:creationId xmlns:a16="http://schemas.microsoft.com/office/drawing/2014/main" id="{078CB918-DB01-4650-9060-F52C9203239A}"/>
              </a:ext>
            </a:extLst>
          </p:cNvPr>
          <p:cNvSpPr txBox="1"/>
          <p:nvPr/>
        </p:nvSpPr>
        <p:spPr>
          <a:xfrm>
            <a:off x="423507" y="541438"/>
            <a:ext cx="2657091" cy="276999"/>
          </a:xfrm>
          <a:prstGeom prst="rect">
            <a:avLst/>
          </a:prstGeom>
          <a:solidFill>
            <a:schemeClr val="bg1"/>
          </a:solidFill>
        </p:spPr>
        <p:txBody>
          <a:bodyPr wrap="square" rtlCol="0">
            <a:spAutoFit/>
          </a:bodyPr>
          <a:lstStyle/>
          <a:p>
            <a:r>
              <a:rPr lang="ja-JP" altLang="en-US" sz="1200" b="0" i="0" dirty="0">
                <a:solidFill>
                  <a:srgbClr val="0073C0"/>
                </a:solidFill>
                <a:effectLst/>
                <a:latin typeface="Helvetica Neue"/>
              </a:rPr>
              <a:t>医療法人社団緑心会 大橋クリニック</a:t>
            </a:r>
            <a:endParaRPr kumimoji="1" lang="ja-JP" altLang="en-US" sz="1200" dirty="0">
              <a:solidFill>
                <a:srgbClr val="0073C0"/>
              </a:solidFill>
            </a:endParaRPr>
          </a:p>
        </p:txBody>
      </p:sp>
      <p:grpSp>
        <p:nvGrpSpPr>
          <p:cNvPr id="10" name="グループ化 9">
            <a:extLst>
              <a:ext uri="{FF2B5EF4-FFF2-40B4-BE49-F238E27FC236}">
                <a16:creationId xmlns:a16="http://schemas.microsoft.com/office/drawing/2014/main" id="{6D655054-5E1A-9E85-FD11-EB88D9BE8AF5}"/>
              </a:ext>
            </a:extLst>
          </p:cNvPr>
          <p:cNvGrpSpPr/>
          <p:nvPr/>
        </p:nvGrpSpPr>
        <p:grpSpPr>
          <a:xfrm>
            <a:off x="232242" y="459371"/>
            <a:ext cx="6429375" cy="5248275"/>
            <a:chOff x="232242" y="459371"/>
            <a:chExt cx="6429375" cy="5248275"/>
          </a:xfrm>
        </p:grpSpPr>
        <p:pic>
          <p:nvPicPr>
            <p:cNvPr id="3" name="図 2"/>
            <p:cNvPicPr>
              <a:picLocks noChangeAspect="1"/>
            </p:cNvPicPr>
            <p:nvPr/>
          </p:nvPicPr>
          <p:blipFill>
            <a:blip r:embed="rId3"/>
            <a:stretch>
              <a:fillRect/>
            </a:stretch>
          </p:blipFill>
          <p:spPr>
            <a:xfrm>
              <a:off x="232242" y="459371"/>
              <a:ext cx="6429375" cy="5248275"/>
            </a:xfrm>
            <a:prstGeom prst="rect">
              <a:avLst/>
            </a:prstGeom>
          </p:spPr>
        </p:pic>
        <p:sp>
          <p:nvSpPr>
            <p:cNvPr id="2" name="テキスト ボックス 1">
              <a:extLst>
                <a:ext uri="{FF2B5EF4-FFF2-40B4-BE49-F238E27FC236}">
                  <a16:creationId xmlns:a16="http://schemas.microsoft.com/office/drawing/2014/main" id="{1383CAD8-4BFD-9C2E-2678-1F5F3C90D2A5}"/>
                </a:ext>
              </a:extLst>
            </p:cNvPr>
            <p:cNvSpPr txBox="1"/>
            <p:nvPr/>
          </p:nvSpPr>
          <p:spPr>
            <a:xfrm>
              <a:off x="423507" y="525802"/>
              <a:ext cx="3156633" cy="230832"/>
            </a:xfrm>
            <a:prstGeom prst="rect">
              <a:avLst/>
            </a:prstGeom>
            <a:solidFill>
              <a:schemeClr val="bg1"/>
            </a:solidFill>
          </p:spPr>
          <p:txBody>
            <a:bodyPr wrap="none" rtlCol="0">
              <a:spAutoFit/>
            </a:bodyPr>
            <a:lstStyle/>
            <a:p>
              <a:r>
                <a:rPr kumimoji="1" lang="ja-JP" altLang="en-US" sz="900" b="1" dirty="0">
                  <a:solidFill>
                    <a:srgbClr val="0073C0"/>
                  </a:solidFill>
                </a:rPr>
                <a:t>会社名〇〇〇〇　　　　　　　　　　　　　　　　　　　　　　　　　　　</a:t>
              </a:r>
            </a:p>
          </p:txBody>
        </p:sp>
      </p:grpSp>
    </p:spTree>
    <p:extLst>
      <p:ext uri="{BB962C8B-B14F-4D97-AF65-F5344CB8AC3E}">
        <p14:creationId xmlns:p14="http://schemas.microsoft.com/office/powerpoint/2010/main" val="3742632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グループ化 5">
            <a:extLst>
              <a:ext uri="{FF2B5EF4-FFF2-40B4-BE49-F238E27FC236}">
                <a16:creationId xmlns:a16="http://schemas.microsoft.com/office/drawing/2014/main" id="{04520C8D-8E85-7E26-D67F-B4F8FFC0F9D8}"/>
              </a:ext>
            </a:extLst>
          </p:cNvPr>
          <p:cNvGrpSpPr/>
          <p:nvPr/>
        </p:nvGrpSpPr>
        <p:grpSpPr>
          <a:xfrm>
            <a:off x="992286" y="1003251"/>
            <a:ext cx="4913918" cy="3878072"/>
            <a:chOff x="992286" y="1003251"/>
            <a:chExt cx="4913918" cy="3878072"/>
          </a:xfrm>
        </p:grpSpPr>
        <p:pic>
          <p:nvPicPr>
            <p:cNvPr id="2" name="図 1"/>
            <p:cNvPicPr>
              <a:picLocks noChangeAspect="1"/>
            </p:cNvPicPr>
            <p:nvPr/>
          </p:nvPicPr>
          <p:blipFill>
            <a:blip r:embed="rId2"/>
            <a:stretch>
              <a:fillRect/>
            </a:stretch>
          </p:blipFill>
          <p:spPr>
            <a:xfrm>
              <a:off x="1185862" y="1012772"/>
              <a:ext cx="4720342" cy="3868551"/>
            </a:xfrm>
            <a:prstGeom prst="rect">
              <a:avLst/>
            </a:prstGeom>
          </p:spPr>
        </p:pic>
        <p:sp>
          <p:nvSpPr>
            <p:cNvPr id="3" name="テキスト ボックス 2">
              <a:extLst>
                <a:ext uri="{FF2B5EF4-FFF2-40B4-BE49-F238E27FC236}">
                  <a16:creationId xmlns:a16="http://schemas.microsoft.com/office/drawing/2014/main" id="{8B642B5E-BB08-1C3E-2F1F-32E03685D9D1}"/>
                </a:ext>
              </a:extLst>
            </p:cNvPr>
            <p:cNvSpPr txBox="1"/>
            <p:nvPr/>
          </p:nvSpPr>
          <p:spPr>
            <a:xfrm>
              <a:off x="992286" y="1003251"/>
              <a:ext cx="3156633" cy="230832"/>
            </a:xfrm>
            <a:prstGeom prst="rect">
              <a:avLst/>
            </a:prstGeom>
            <a:solidFill>
              <a:schemeClr val="bg1"/>
            </a:solidFill>
          </p:spPr>
          <p:txBody>
            <a:bodyPr wrap="none" rtlCol="0">
              <a:spAutoFit/>
            </a:bodyPr>
            <a:lstStyle/>
            <a:p>
              <a:r>
                <a:rPr kumimoji="1" lang="ja-JP" altLang="en-US" sz="900" b="1" dirty="0">
                  <a:solidFill>
                    <a:srgbClr val="0073C0"/>
                  </a:solidFill>
                </a:rPr>
                <a:t>会社名〇〇〇〇　　　　　　　　　　　　　　　　　　　　　　　　　　　</a:t>
              </a:r>
            </a:p>
          </p:txBody>
        </p:sp>
      </p:grpSp>
      <p:pic>
        <p:nvPicPr>
          <p:cNvPr id="4" name="図 3"/>
          <p:cNvPicPr>
            <a:picLocks noChangeAspect="1"/>
          </p:cNvPicPr>
          <p:nvPr/>
        </p:nvPicPr>
        <p:blipFill>
          <a:blip r:embed="rId3"/>
          <a:stretch>
            <a:fillRect/>
          </a:stretch>
        </p:blipFill>
        <p:spPr>
          <a:xfrm>
            <a:off x="1185862" y="5153424"/>
            <a:ext cx="4797339" cy="3366807"/>
          </a:xfrm>
          <a:prstGeom prst="rect">
            <a:avLst/>
          </a:prstGeom>
        </p:spPr>
      </p:pic>
      <p:sp>
        <p:nvSpPr>
          <p:cNvPr id="5" name="テキスト ボックス 4"/>
          <p:cNvSpPr txBox="1"/>
          <p:nvPr/>
        </p:nvSpPr>
        <p:spPr>
          <a:xfrm>
            <a:off x="471010" y="359856"/>
            <a:ext cx="3445174" cy="276999"/>
          </a:xfrm>
          <a:prstGeom prst="rect">
            <a:avLst/>
          </a:prstGeom>
          <a:noFill/>
        </p:spPr>
        <p:txBody>
          <a:bodyPr wrap="none" rtlCol="0">
            <a:spAutoFit/>
          </a:bodyPr>
          <a:lstStyle/>
          <a:p>
            <a:r>
              <a:rPr kumimoji="1" lang="ja-JP" altLang="en-US" sz="1200" b="1" dirty="0"/>
              <a:t>（４）　送信ボタンを押すと、結果が表示されます</a:t>
            </a:r>
            <a:r>
              <a:rPr lang="ja-JP" altLang="en-US" sz="1200" b="1" dirty="0"/>
              <a:t>。</a:t>
            </a:r>
            <a:endParaRPr kumimoji="1" lang="ja-JP" altLang="en-US" sz="1200" b="1" dirty="0"/>
          </a:p>
        </p:txBody>
      </p:sp>
      <p:sp>
        <p:nvSpPr>
          <p:cNvPr id="10" name="ストライプ矢印 9"/>
          <p:cNvSpPr/>
          <p:nvPr/>
        </p:nvSpPr>
        <p:spPr>
          <a:xfrm rot="5400000">
            <a:off x="1237455" y="3655182"/>
            <a:ext cx="2720543" cy="326572"/>
          </a:xfrm>
          <a:prstGeom prst="striped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2849094" y="2319696"/>
            <a:ext cx="3046027" cy="276999"/>
          </a:xfrm>
          <a:prstGeom prst="rect">
            <a:avLst/>
          </a:prstGeom>
          <a:solidFill>
            <a:schemeClr val="bg1"/>
          </a:solidFill>
        </p:spPr>
        <p:txBody>
          <a:bodyPr wrap="none" rtlCol="0">
            <a:spAutoFit/>
          </a:bodyPr>
          <a:lstStyle/>
          <a:p>
            <a:r>
              <a:rPr kumimoji="1" lang="ja-JP" altLang="en-US" sz="1200" b="1" dirty="0">
                <a:solidFill>
                  <a:srgbClr val="FF0000"/>
                </a:solidFill>
              </a:rPr>
              <a:t>高ストレスだった方は開いて読んでください。</a:t>
            </a:r>
          </a:p>
        </p:txBody>
      </p:sp>
      <p:sp>
        <p:nvSpPr>
          <p:cNvPr id="12" name="テキスト ボックス 11"/>
          <p:cNvSpPr txBox="1"/>
          <p:nvPr/>
        </p:nvSpPr>
        <p:spPr>
          <a:xfrm>
            <a:off x="2193597" y="5178740"/>
            <a:ext cx="4650632" cy="276999"/>
          </a:xfrm>
          <a:prstGeom prst="rect">
            <a:avLst/>
          </a:prstGeom>
          <a:solidFill>
            <a:schemeClr val="bg1"/>
          </a:solidFill>
        </p:spPr>
        <p:txBody>
          <a:bodyPr wrap="none" rtlCol="0">
            <a:spAutoFit/>
          </a:bodyPr>
          <a:lstStyle/>
          <a:p>
            <a:r>
              <a:rPr kumimoji="1" lang="ja-JP" altLang="en-US" sz="1200" b="1" dirty="0">
                <a:solidFill>
                  <a:srgbClr val="FF0000"/>
                </a:solidFill>
              </a:rPr>
              <a:t>高ストレスだった方は医師による面接指導を申し出ることができます。</a:t>
            </a:r>
          </a:p>
        </p:txBody>
      </p:sp>
      <p:sp>
        <p:nvSpPr>
          <p:cNvPr id="13" name="テキスト ボックス 12"/>
          <p:cNvSpPr txBox="1"/>
          <p:nvPr/>
        </p:nvSpPr>
        <p:spPr>
          <a:xfrm>
            <a:off x="471010" y="7116304"/>
            <a:ext cx="4666662" cy="276999"/>
          </a:xfrm>
          <a:prstGeom prst="rect">
            <a:avLst/>
          </a:prstGeom>
          <a:solidFill>
            <a:schemeClr val="bg1"/>
          </a:solidFill>
        </p:spPr>
        <p:txBody>
          <a:bodyPr wrap="none" rtlCol="0">
            <a:spAutoFit/>
          </a:bodyPr>
          <a:lstStyle/>
          <a:p>
            <a:r>
              <a:rPr lang="ja-JP" altLang="en-US" sz="1200" b="1" dirty="0">
                <a:solidFill>
                  <a:srgbClr val="FF0000"/>
                </a:solidFill>
              </a:rPr>
              <a:t>医師面接を希望する場合は、結果を会社に開示することが必要です。</a:t>
            </a:r>
            <a:endParaRPr kumimoji="1" lang="ja-JP" altLang="en-US" sz="1200" b="1" dirty="0">
              <a:solidFill>
                <a:srgbClr val="FF0000"/>
              </a:solidFill>
            </a:endParaRPr>
          </a:p>
        </p:txBody>
      </p:sp>
      <p:sp>
        <p:nvSpPr>
          <p:cNvPr id="14" name="円/楕円 13"/>
          <p:cNvSpPr/>
          <p:nvPr/>
        </p:nvSpPr>
        <p:spPr>
          <a:xfrm>
            <a:off x="1233363" y="7432653"/>
            <a:ext cx="547935" cy="34940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2639642" y="7845742"/>
            <a:ext cx="2238113" cy="276999"/>
          </a:xfrm>
          <a:prstGeom prst="rect">
            <a:avLst/>
          </a:prstGeom>
          <a:solidFill>
            <a:schemeClr val="bg1"/>
          </a:solidFill>
        </p:spPr>
        <p:txBody>
          <a:bodyPr wrap="none" rtlCol="0">
            <a:spAutoFit/>
          </a:bodyPr>
          <a:lstStyle/>
          <a:p>
            <a:r>
              <a:rPr lang="ja-JP" altLang="en-US" sz="1200" b="1" dirty="0">
                <a:solidFill>
                  <a:srgbClr val="FF0000"/>
                </a:solidFill>
              </a:rPr>
              <a:t>チェックをして送信してください。</a:t>
            </a:r>
            <a:endParaRPr kumimoji="1" lang="ja-JP" altLang="en-US" sz="1200" b="1" dirty="0">
              <a:solidFill>
                <a:srgbClr val="FF0000"/>
              </a:solidFill>
            </a:endParaRPr>
          </a:p>
        </p:txBody>
      </p:sp>
      <p:cxnSp>
        <p:nvCxnSpPr>
          <p:cNvPr id="17" name="直線矢印コネクタ 16"/>
          <p:cNvCxnSpPr/>
          <p:nvPr/>
        </p:nvCxnSpPr>
        <p:spPr>
          <a:xfrm flipH="1" flipV="1">
            <a:off x="1828799" y="7665404"/>
            <a:ext cx="794508" cy="25715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658864" y="8587759"/>
            <a:ext cx="5774338" cy="415498"/>
          </a:xfrm>
          <a:prstGeom prst="rect">
            <a:avLst/>
          </a:prstGeom>
          <a:noFill/>
        </p:spPr>
        <p:txBody>
          <a:bodyPr wrap="none" rtlCol="0">
            <a:spAutoFit/>
          </a:bodyPr>
          <a:lstStyle/>
          <a:p>
            <a:r>
              <a:rPr kumimoji="1" lang="ja-JP" altLang="en-US" sz="1050" dirty="0">
                <a:solidFill>
                  <a:srgbClr val="FF0000"/>
                </a:solidFill>
              </a:rPr>
              <a:t>保健師によるメール相談を受けることも</a:t>
            </a:r>
            <a:r>
              <a:rPr lang="ja-JP" altLang="en-US" sz="1050" dirty="0">
                <a:solidFill>
                  <a:srgbClr val="FF0000"/>
                </a:solidFill>
              </a:rPr>
              <a:t>可能です。メール相談は結果を開示する必要はありません。</a:t>
            </a:r>
            <a:endParaRPr lang="en-US" altLang="ja-JP" sz="1050" dirty="0">
              <a:solidFill>
                <a:srgbClr val="FF0000"/>
              </a:solidFill>
            </a:endParaRPr>
          </a:p>
          <a:p>
            <a:r>
              <a:rPr kumimoji="1" lang="en-US" altLang="ja-JP" sz="1050" dirty="0">
                <a:solidFill>
                  <a:srgbClr val="FF0000"/>
                </a:solidFill>
              </a:rPr>
              <a:t>info@odoruhokenshi.net</a:t>
            </a:r>
            <a:r>
              <a:rPr kumimoji="1" lang="ja-JP" altLang="en-US" sz="1050" dirty="0">
                <a:solidFill>
                  <a:srgbClr val="FF0000"/>
                </a:solidFill>
              </a:rPr>
              <a:t>　　　（保健師：徳永京子）</a:t>
            </a:r>
          </a:p>
        </p:txBody>
      </p:sp>
      <p:sp>
        <p:nvSpPr>
          <p:cNvPr id="16" name="テキスト ボックス 15">
            <a:extLst>
              <a:ext uri="{FF2B5EF4-FFF2-40B4-BE49-F238E27FC236}">
                <a16:creationId xmlns:a16="http://schemas.microsoft.com/office/drawing/2014/main" id="{4F8D71EE-43CB-4088-B0FC-4B924C588648}"/>
              </a:ext>
            </a:extLst>
          </p:cNvPr>
          <p:cNvSpPr txBox="1"/>
          <p:nvPr/>
        </p:nvSpPr>
        <p:spPr>
          <a:xfrm>
            <a:off x="1094813" y="1031614"/>
            <a:ext cx="2143536" cy="246221"/>
          </a:xfrm>
          <a:prstGeom prst="rect">
            <a:avLst/>
          </a:prstGeom>
          <a:solidFill>
            <a:schemeClr val="bg1"/>
          </a:solidFill>
        </p:spPr>
        <p:txBody>
          <a:bodyPr wrap="none" rtlCol="0">
            <a:spAutoFit/>
          </a:bodyPr>
          <a:lstStyle/>
          <a:p>
            <a:r>
              <a:rPr lang="ja-JP" altLang="en-US" sz="1000" b="0" i="0" dirty="0">
                <a:solidFill>
                  <a:srgbClr val="0073C0"/>
                </a:solidFill>
                <a:effectLst/>
                <a:latin typeface="Helvetica Neue"/>
              </a:rPr>
              <a:t>医療法人社団緑心会 大橋クリニック</a:t>
            </a:r>
            <a:endParaRPr kumimoji="1" lang="ja-JP" altLang="en-US" sz="1000" dirty="0">
              <a:solidFill>
                <a:srgbClr val="0073C0"/>
              </a:solidFill>
            </a:endParaRPr>
          </a:p>
        </p:txBody>
      </p:sp>
    </p:spTree>
    <p:extLst>
      <p:ext uri="{BB962C8B-B14F-4D97-AF65-F5344CB8AC3E}">
        <p14:creationId xmlns:p14="http://schemas.microsoft.com/office/powerpoint/2010/main" val="418641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1971955" y="184056"/>
            <a:ext cx="3261470" cy="3250165"/>
          </a:xfrm>
          <a:prstGeom prst="rect">
            <a:avLst/>
          </a:prstGeom>
        </p:spPr>
      </p:pic>
      <p:pic>
        <p:nvPicPr>
          <p:cNvPr id="3" name="図 2"/>
          <p:cNvPicPr>
            <a:picLocks noChangeAspect="1"/>
          </p:cNvPicPr>
          <p:nvPr/>
        </p:nvPicPr>
        <p:blipFill>
          <a:blip r:embed="rId3"/>
          <a:stretch>
            <a:fillRect/>
          </a:stretch>
        </p:blipFill>
        <p:spPr>
          <a:xfrm>
            <a:off x="1971955" y="3273325"/>
            <a:ext cx="3282910" cy="3192504"/>
          </a:xfrm>
          <a:prstGeom prst="rect">
            <a:avLst/>
          </a:prstGeom>
        </p:spPr>
      </p:pic>
      <p:pic>
        <p:nvPicPr>
          <p:cNvPr id="4" name="図 3"/>
          <p:cNvPicPr>
            <a:picLocks noChangeAspect="1"/>
          </p:cNvPicPr>
          <p:nvPr/>
        </p:nvPicPr>
        <p:blipFill>
          <a:blip r:embed="rId4"/>
          <a:stretch>
            <a:fillRect/>
          </a:stretch>
        </p:blipFill>
        <p:spPr>
          <a:xfrm>
            <a:off x="1917509" y="6465829"/>
            <a:ext cx="3315916" cy="2514398"/>
          </a:xfrm>
          <a:prstGeom prst="rect">
            <a:avLst/>
          </a:prstGeom>
        </p:spPr>
      </p:pic>
      <p:sp>
        <p:nvSpPr>
          <p:cNvPr id="5" name="テキスト ボックス 4"/>
          <p:cNvSpPr txBox="1"/>
          <p:nvPr/>
        </p:nvSpPr>
        <p:spPr>
          <a:xfrm>
            <a:off x="249368" y="184056"/>
            <a:ext cx="1803699" cy="646331"/>
          </a:xfrm>
          <a:prstGeom prst="rect">
            <a:avLst/>
          </a:prstGeom>
          <a:noFill/>
        </p:spPr>
        <p:txBody>
          <a:bodyPr wrap="none" rtlCol="0">
            <a:spAutoFit/>
          </a:bodyPr>
          <a:lstStyle/>
          <a:p>
            <a:r>
              <a:rPr kumimoji="1" lang="ja-JP" altLang="en-US" sz="1200" b="1" dirty="0"/>
              <a:t>（５）　結果を確認します。</a:t>
            </a:r>
            <a:endParaRPr kumimoji="1" lang="en-US" altLang="ja-JP" sz="1200" b="1" dirty="0"/>
          </a:p>
          <a:p>
            <a:r>
              <a:rPr lang="ja-JP" altLang="en-US" sz="1200" b="1" dirty="0"/>
              <a:t>　　　 </a:t>
            </a:r>
            <a:endParaRPr lang="en-US" altLang="ja-JP" sz="1200" b="1" dirty="0"/>
          </a:p>
          <a:p>
            <a:r>
              <a:rPr kumimoji="1" lang="ja-JP" altLang="en-US" sz="1200" b="1" dirty="0"/>
              <a:t>　　　  </a:t>
            </a:r>
          </a:p>
        </p:txBody>
      </p:sp>
      <p:sp>
        <p:nvSpPr>
          <p:cNvPr id="7" name="円/楕円 6"/>
          <p:cNvSpPr/>
          <p:nvPr/>
        </p:nvSpPr>
        <p:spPr>
          <a:xfrm>
            <a:off x="3204411" y="344384"/>
            <a:ext cx="450857" cy="133268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3204411" y="1976174"/>
            <a:ext cx="450857" cy="86202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3255224" y="3276563"/>
            <a:ext cx="358186" cy="6359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3575467" y="1756134"/>
            <a:ext cx="2521844" cy="276999"/>
          </a:xfrm>
          <a:prstGeom prst="rect">
            <a:avLst/>
          </a:prstGeom>
          <a:noFill/>
        </p:spPr>
        <p:txBody>
          <a:bodyPr wrap="none" rtlCol="0">
            <a:spAutoFit/>
          </a:bodyPr>
          <a:lstStyle/>
          <a:p>
            <a:r>
              <a:rPr kumimoji="1" lang="ja-JP" altLang="en-US" sz="1200" b="1" dirty="0">
                <a:solidFill>
                  <a:srgbClr val="FF0000"/>
                </a:solidFill>
              </a:rPr>
              <a:t>数字が大きいほど、高ストレスです。</a:t>
            </a:r>
          </a:p>
        </p:txBody>
      </p:sp>
      <p:sp>
        <p:nvSpPr>
          <p:cNvPr id="11" name="テキスト ボックス 10"/>
          <p:cNvSpPr txBox="1"/>
          <p:nvPr/>
        </p:nvSpPr>
        <p:spPr>
          <a:xfrm>
            <a:off x="3796681" y="5525851"/>
            <a:ext cx="2300630" cy="461665"/>
          </a:xfrm>
          <a:prstGeom prst="rect">
            <a:avLst/>
          </a:prstGeom>
          <a:noFill/>
        </p:spPr>
        <p:txBody>
          <a:bodyPr wrap="none" rtlCol="0">
            <a:spAutoFit/>
          </a:bodyPr>
          <a:lstStyle/>
          <a:p>
            <a:r>
              <a:rPr lang="ja-JP" altLang="en-US" sz="1200" b="1" dirty="0">
                <a:solidFill>
                  <a:srgbClr val="FF0000"/>
                </a:solidFill>
              </a:rPr>
              <a:t>解説が書いてあります</a:t>
            </a:r>
            <a:r>
              <a:rPr kumimoji="1" lang="ja-JP" altLang="en-US" sz="1200" b="1" dirty="0">
                <a:solidFill>
                  <a:srgbClr val="FF0000"/>
                </a:solidFill>
              </a:rPr>
              <a:t>。</a:t>
            </a:r>
            <a:endParaRPr kumimoji="1" lang="en-US" altLang="ja-JP" sz="1200" b="1" dirty="0">
              <a:solidFill>
                <a:srgbClr val="FF0000"/>
              </a:solidFill>
            </a:endParaRPr>
          </a:p>
          <a:p>
            <a:r>
              <a:rPr lang="ja-JP" altLang="en-US" sz="1200" b="1" dirty="0">
                <a:solidFill>
                  <a:srgbClr val="FF0000"/>
                </a:solidFill>
              </a:rPr>
              <a:t>アドバイスを参考にしてください。</a:t>
            </a:r>
            <a:endParaRPr kumimoji="1" lang="ja-JP" altLang="en-US" sz="1200" b="1" dirty="0">
              <a:solidFill>
                <a:srgbClr val="FF0000"/>
              </a:solidFill>
            </a:endParaRPr>
          </a:p>
        </p:txBody>
      </p:sp>
      <p:sp>
        <p:nvSpPr>
          <p:cNvPr id="12" name="テキスト ボックス 11"/>
          <p:cNvSpPr txBox="1"/>
          <p:nvPr/>
        </p:nvSpPr>
        <p:spPr>
          <a:xfrm>
            <a:off x="2053067" y="8030522"/>
            <a:ext cx="3009157" cy="369332"/>
          </a:xfrm>
          <a:prstGeom prst="rect">
            <a:avLst/>
          </a:prstGeom>
          <a:solidFill>
            <a:schemeClr val="bg1"/>
          </a:solidFill>
        </p:spPr>
        <p:txBody>
          <a:bodyPr wrap="none" rtlCol="0">
            <a:spAutoFit/>
          </a:bodyPr>
          <a:lstStyle/>
          <a:p>
            <a:r>
              <a:rPr kumimoji="1" lang="ja-JP" altLang="en-US" b="1" dirty="0">
                <a:solidFill>
                  <a:srgbClr val="FF0000"/>
                </a:solidFill>
              </a:rPr>
              <a:t>必ずログアウトしてください！</a:t>
            </a:r>
          </a:p>
        </p:txBody>
      </p:sp>
      <p:sp>
        <p:nvSpPr>
          <p:cNvPr id="13" name="テキスト ボックス 12"/>
          <p:cNvSpPr txBox="1"/>
          <p:nvPr/>
        </p:nvSpPr>
        <p:spPr>
          <a:xfrm>
            <a:off x="1329865" y="8030522"/>
            <a:ext cx="646331" cy="369332"/>
          </a:xfrm>
          <a:prstGeom prst="rect">
            <a:avLst/>
          </a:prstGeom>
          <a:solidFill>
            <a:srgbClr val="FF0000"/>
          </a:solidFill>
        </p:spPr>
        <p:txBody>
          <a:bodyPr wrap="none" rtlCol="0">
            <a:spAutoFit/>
          </a:bodyPr>
          <a:lstStyle/>
          <a:p>
            <a:r>
              <a:rPr kumimoji="1" lang="ja-JP" altLang="en-US" b="1" dirty="0">
                <a:solidFill>
                  <a:schemeClr val="bg1"/>
                </a:solidFill>
              </a:rPr>
              <a:t>重要</a:t>
            </a:r>
          </a:p>
        </p:txBody>
      </p:sp>
      <p:sp>
        <p:nvSpPr>
          <p:cNvPr id="14" name="円/楕円 13"/>
          <p:cNvSpPr/>
          <p:nvPr/>
        </p:nvSpPr>
        <p:spPr>
          <a:xfrm>
            <a:off x="3326754" y="8322976"/>
            <a:ext cx="573311" cy="30133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08152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883226" y="949880"/>
            <a:ext cx="5410696" cy="2769989"/>
          </a:xfrm>
          <a:prstGeom prst="rect">
            <a:avLst/>
          </a:prstGeom>
        </p:spPr>
        <p:txBody>
          <a:bodyPr wrap="square">
            <a:spAutoFit/>
          </a:bodyPr>
          <a:lstStyle/>
          <a:p>
            <a:r>
              <a:rPr lang="ja-JP" altLang="en-US" sz="1400" dirty="0"/>
              <a:t>①　ストレスチェックの結果は</a:t>
            </a:r>
            <a:endParaRPr lang="en-US" altLang="ja-JP" sz="1400" dirty="0"/>
          </a:p>
          <a:p>
            <a:r>
              <a:rPr lang="ja-JP" altLang="en-US" sz="1400" dirty="0"/>
              <a:t>　　 </a:t>
            </a:r>
            <a:r>
              <a:rPr lang="ja-JP" altLang="en-US" sz="1400" dirty="0">
                <a:solidFill>
                  <a:srgbClr val="FF0000"/>
                </a:solidFill>
              </a:rPr>
              <a:t>共通</a:t>
            </a:r>
            <a:r>
              <a:rPr lang="en-US" altLang="ja-JP" sz="1400" dirty="0">
                <a:solidFill>
                  <a:srgbClr val="FF0000"/>
                </a:solidFill>
              </a:rPr>
              <a:t>URL</a:t>
            </a:r>
            <a:r>
              <a:rPr lang="ja-JP" altLang="en-US" sz="1400" dirty="0">
                <a:solidFill>
                  <a:srgbClr val="FF0000"/>
                </a:solidFill>
              </a:rPr>
              <a:t>をはりつける　　　　  </a:t>
            </a:r>
            <a:r>
              <a:rPr lang="ja-JP" altLang="en-US" sz="1400" dirty="0"/>
              <a:t>にアクセスし、ログイン</a:t>
            </a:r>
            <a:endParaRPr lang="en-US" altLang="ja-JP" sz="1400" dirty="0"/>
          </a:p>
          <a:p>
            <a:r>
              <a:rPr lang="ja-JP" altLang="en-US" sz="1400" dirty="0"/>
              <a:t>　　 すれば、何度でも見ることができます。</a:t>
            </a:r>
            <a:endParaRPr lang="en-US" altLang="ja-JP" sz="1400" dirty="0"/>
          </a:p>
          <a:p>
            <a:r>
              <a:rPr lang="ja-JP" altLang="en-US" sz="1400" dirty="0"/>
              <a:t>　　 できれば印刷して保存することをお勧めします。</a:t>
            </a:r>
            <a:endParaRPr lang="en-US" altLang="ja-JP" sz="1400" dirty="0"/>
          </a:p>
          <a:p>
            <a:endParaRPr lang="en-US" altLang="ja-JP" sz="1400" dirty="0"/>
          </a:p>
          <a:p>
            <a:r>
              <a:rPr lang="ja-JP" altLang="en-US" sz="1400" dirty="0"/>
              <a:t>②　高ストレスだった方は医師による面接指導をお受けください。</a:t>
            </a:r>
            <a:endParaRPr lang="en-US" altLang="ja-JP" sz="1400" dirty="0"/>
          </a:p>
          <a:p>
            <a:r>
              <a:rPr lang="ja-JP" altLang="en-US" sz="1400" dirty="0"/>
              <a:t>　　  ＷＥＢ以外の申し出先　　○○○○　メール </a:t>
            </a:r>
            <a:r>
              <a:rPr lang="en-US" altLang="ja-JP" sz="1400" dirty="0"/>
              <a:t>or </a:t>
            </a:r>
            <a:r>
              <a:rPr lang="ja-JP" altLang="en-US" sz="1400" dirty="0"/>
              <a:t>電話</a:t>
            </a:r>
            <a:endParaRPr lang="en-US" altLang="ja-JP" sz="1400" dirty="0"/>
          </a:p>
          <a:p>
            <a:r>
              <a:rPr lang="ja-JP" altLang="en-US" sz="1400" dirty="0"/>
              <a:t>　　　（会社に結果を開示することが必要です。）</a:t>
            </a:r>
            <a:endParaRPr lang="en-US" altLang="ja-JP" sz="1400" dirty="0"/>
          </a:p>
          <a:p>
            <a:endParaRPr lang="en-US" altLang="ja-JP" sz="1400" dirty="0"/>
          </a:p>
          <a:p>
            <a:r>
              <a:rPr lang="ja-JP" altLang="en-US" sz="1400" dirty="0"/>
              <a:t>③　高ストレスだったけれど、結果を開示したくない場合は、保健師の</a:t>
            </a:r>
            <a:endParaRPr lang="en-US" altLang="ja-JP" sz="1400" dirty="0"/>
          </a:p>
          <a:p>
            <a:r>
              <a:rPr lang="ja-JP" altLang="en-US" sz="1400" dirty="0"/>
              <a:t>　　  メール相談を活用してください。</a:t>
            </a:r>
            <a:endParaRPr lang="en-US" altLang="ja-JP" sz="1400" dirty="0"/>
          </a:p>
          <a:p>
            <a:r>
              <a:rPr lang="ja-JP" altLang="en-US" sz="1400" dirty="0"/>
              <a:t>　　　</a:t>
            </a:r>
            <a:r>
              <a:rPr lang="ja-JP" altLang="en-US" sz="2000" dirty="0">
                <a:solidFill>
                  <a:srgbClr val="FF0000"/>
                </a:solidFill>
              </a:rPr>
              <a:t>実施者のアドレス　実施者氏名</a:t>
            </a:r>
            <a:endParaRPr lang="en-US" altLang="ja-JP" sz="2000" dirty="0">
              <a:solidFill>
                <a:srgbClr val="FF0000"/>
              </a:solidFill>
            </a:endParaRPr>
          </a:p>
        </p:txBody>
      </p:sp>
      <p:sp>
        <p:nvSpPr>
          <p:cNvPr id="3" name="テキスト ボックス 2"/>
          <p:cNvSpPr txBox="1"/>
          <p:nvPr/>
        </p:nvSpPr>
        <p:spPr>
          <a:xfrm>
            <a:off x="363781" y="457189"/>
            <a:ext cx="4467890" cy="276999"/>
          </a:xfrm>
          <a:prstGeom prst="rect">
            <a:avLst/>
          </a:prstGeom>
          <a:noFill/>
        </p:spPr>
        <p:txBody>
          <a:bodyPr wrap="none" rtlCol="0">
            <a:spAutoFit/>
          </a:bodyPr>
          <a:lstStyle/>
          <a:p>
            <a:r>
              <a:rPr kumimoji="1" lang="ja-JP" altLang="en-US" sz="1200" b="1" dirty="0"/>
              <a:t>（６）　ストレスチェックの結果をセルフケアにお役立てください。　　  </a:t>
            </a:r>
          </a:p>
        </p:txBody>
      </p:sp>
      <p:sp>
        <p:nvSpPr>
          <p:cNvPr id="4" name="テキスト ボックス 3"/>
          <p:cNvSpPr txBox="1"/>
          <p:nvPr/>
        </p:nvSpPr>
        <p:spPr>
          <a:xfrm>
            <a:off x="1158186" y="8095343"/>
            <a:ext cx="4541628" cy="738664"/>
          </a:xfrm>
          <a:prstGeom prst="rect">
            <a:avLst/>
          </a:prstGeom>
          <a:noFill/>
          <a:ln>
            <a:solidFill>
              <a:schemeClr val="tx1"/>
            </a:solidFill>
          </a:ln>
        </p:spPr>
        <p:txBody>
          <a:bodyPr wrap="none" rtlCol="0">
            <a:spAutoFit/>
          </a:bodyPr>
          <a:lstStyle/>
          <a:p>
            <a:r>
              <a:rPr kumimoji="1" lang="ja-JP" altLang="en-US" sz="1400" dirty="0"/>
              <a:t>ストレスチェックに関するお問い合わせ先</a:t>
            </a:r>
            <a:endParaRPr kumimoji="1" lang="en-US" altLang="ja-JP" sz="1400" dirty="0"/>
          </a:p>
          <a:p>
            <a:r>
              <a:rPr lang="ja-JP" altLang="en-US" sz="1400" dirty="0"/>
              <a:t>　社内の担当者：〇〇〇〇　担当者アドレス</a:t>
            </a:r>
            <a:endParaRPr lang="en-US" altLang="ja-JP" sz="1400" dirty="0"/>
          </a:p>
          <a:p>
            <a:r>
              <a:rPr kumimoji="1" lang="ja-JP" altLang="en-US" sz="1400" dirty="0"/>
              <a:t>　</a:t>
            </a:r>
            <a:r>
              <a:rPr lang="ja-JP" altLang="en-US" sz="1400" dirty="0"/>
              <a:t>社外実施者：社名・屋号・実施者氏名　　実施者アドレス</a:t>
            </a:r>
            <a:endParaRPr lang="en-US" altLang="ja-JP" sz="1400" dirty="0"/>
          </a:p>
        </p:txBody>
      </p:sp>
    </p:spTree>
    <p:extLst>
      <p:ext uri="{BB962C8B-B14F-4D97-AF65-F5344CB8AC3E}">
        <p14:creationId xmlns:p14="http://schemas.microsoft.com/office/powerpoint/2010/main" val="210483174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501</TotalTime>
  <Words>788</Words>
  <Application>Microsoft Office PowerPoint</Application>
  <PresentationFormat>画面に合わせる (4:3)</PresentationFormat>
  <Paragraphs>91</Paragraphs>
  <Slides>10</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10</vt:i4>
      </vt:variant>
    </vt:vector>
  </HeadingPairs>
  <TitlesOfParts>
    <vt:vector size="15" baseType="lpstr">
      <vt:lpstr>Helvetica Neue</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user</dc:creator>
  <cp:lastModifiedBy>徳永 京子</cp:lastModifiedBy>
  <cp:revision>18</cp:revision>
  <dcterms:created xsi:type="dcterms:W3CDTF">2017-08-27T13:24:40Z</dcterms:created>
  <dcterms:modified xsi:type="dcterms:W3CDTF">2025-01-10T05:32:01Z</dcterms:modified>
</cp:coreProperties>
</file>